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99" r:id="rId5"/>
    <p:sldId id="257" r:id="rId6"/>
    <p:sldId id="259" r:id="rId7"/>
    <p:sldId id="264" r:id="rId8"/>
    <p:sldId id="301" r:id="rId9"/>
    <p:sldId id="265" r:id="rId10"/>
    <p:sldId id="262" r:id="rId11"/>
    <p:sldId id="261" r:id="rId12"/>
    <p:sldId id="263" r:id="rId13"/>
    <p:sldId id="306" r:id="rId14"/>
    <p:sldId id="307" r:id="rId15"/>
    <p:sldId id="30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9FE1B0-5677-4BC5-916E-D7B6C665E062}" v="1" dt="2019-09-24T10:15:39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ke van Hoorne" userId="30d67fad-0eb4-4011-b411-195f5872c4f9" providerId="ADAL" clId="{1ECAD272-7C07-44D7-A1FB-646E809FC7E0}"/>
    <pc:docChg chg="undo modSld">
      <pc:chgData name="Marijke van Hoorne" userId="30d67fad-0eb4-4011-b411-195f5872c4f9" providerId="ADAL" clId="{1ECAD272-7C07-44D7-A1FB-646E809FC7E0}" dt="2019-09-02T12:30:40.285" v="24" actId="20577"/>
      <pc:docMkLst>
        <pc:docMk/>
      </pc:docMkLst>
      <pc:sldChg chg="modSp">
        <pc:chgData name="Marijke van Hoorne" userId="30d67fad-0eb4-4011-b411-195f5872c4f9" providerId="ADAL" clId="{1ECAD272-7C07-44D7-A1FB-646E809FC7E0}" dt="2019-09-02T12:30:40.285" v="24" actId="20577"/>
        <pc:sldMkLst>
          <pc:docMk/>
          <pc:sldMk cId="3454242484" sldId="299"/>
        </pc:sldMkLst>
        <pc:spChg chg="mod">
          <ac:chgData name="Marijke van Hoorne" userId="30d67fad-0eb4-4011-b411-195f5872c4f9" providerId="ADAL" clId="{1ECAD272-7C07-44D7-A1FB-646E809FC7E0}" dt="2019-09-02T12:30:40.285" v="24" actId="20577"/>
          <ac:spMkLst>
            <pc:docMk/>
            <pc:sldMk cId="3454242484" sldId="299"/>
            <ac:spMk id="7" creationId="{4E3FBC31-89D6-4707-8C84-8F4229AC68B6}"/>
          </ac:spMkLst>
        </pc:spChg>
      </pc:sldChg>
      <pc:sldChg chg="modSp">
        <pc:chgData name="Marijke van Hoorne" userId="30d67fad-0eb4-4011-b411-195f5872c4f9" providerId="ADAL" clId="{1ECAD272-7C07-44D7-A1FB-646E809FC7E0}" dt="2019-09-02T12:27:50.343" v="4" actId="20577"/>
        <pc:sldMkLst>
          <pc:docMk/>
          <pc:sldMk cId="2113553980" sldId="300"/>
        </pc:sldMkLst>
        <pc:spChg chg="mod">
          <ac:chgData name="Marijke van Hoorne" userId="30d67fad-0eb4-4011-b411-195f5872c4f9" providerId="ADAL" clId="{1ECAD272-7C07-44D7-A1FB-646E809FC7E0}" dt="2019-09-02T12:27:50.343" v="4" actId="20577"/>
          <ac:spMkLst>
            <pc:docMk/>
            <pc:sldMk cId="2113553980" sldId="300"/>
            <ac:spMk id="2" creationId="{C7E070BD-DE05-4990-AD16-D157FF2F5187}"/>
          </ac:spMkLst>
        </pc:spChg>
      </pc:sldChg>
    </pc:docChg>
  </pc:docChgLst>
  <pc:docChgLst>
    <pc:chgData name="Peter Zwetsloot Communicatie | PZC" userId="2983ebbc-5fd2-4f55-bac3-78201a199ac1" providerId="ADAL" clId="{309FE1B0-5677-4BC5-916E-D7B6C665E062}"/>
    <pc:docChg chg="modSld">
      <pc:chgData name="Peter Zwetsloot Communicatie | PZC" userId="2983ebbc-5fd2-4f55-bac3-78201a199ac1" providerId="ADAL" clId="{309FE1B0-5677-4BC5-916E-D7B6C665E062}" dt="2019-09-24T10:15:39.102" v="0" actId="1038"/>
      <pc:docMkLst>
        <pc:docMk/>
      </pc:docMkLst>
      <pc:sldChg chg="modSp">
        <pc:chgData name="Peter Zwetsloot Communicatie | PZC" userId="2983ebbc-5fd2-4f55-bac3-78201a199ac1" providerId="ADAL" clId="{309FE1B0-5677-4BC5-916E-D7B6C665E062}" dt="2019-09-24T10:15:39.102" v="0" actId="1038"/>
        <pc:sldMkLst>
          <pc:docMk/>
          <pc:sldMk cId="3454242484" sldId="299"/>
        </pc:sldMkLst>
        <pc:picChg chg="mod">
          <ac:chgData name="Peter Zwetsloot Communicatie | PZC" userId="2983ebbc-5fd2-4f55-bac3-78201a199ac1" providerId="ADAL" clId="{309FE1B0-5677-4BC5-916E-D7B6C665E062}" dt="2019-09-24T10:15:39.102" v="0" actId="1038"/>
          <ac:picMkLst>
            <pc:docMk/>
            <pc:sldMk cId="3454242484" sldId="299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4D91B-C0BF-4113-864F-BD60AD84C958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62CA6-941E-4ED7-9BE9-64EA98AF83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98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jdelijke aanduiding voor dia-afbeelding 1">
            <a:extLst>
              <a:ext uri="{FF2B5EF4-FFF2-40B4-BE49-F238E27FC236}">
                <a16:creationId xmlns:a16="http://schemas.microsoft.com/office/drawing/2014/main" id="{954DFA82-0768-4B61-BECE-66E4CA3A61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Tijdelijke aanduiding voor notities 2">
            <a:extLst>
              <a:ext uri="{FF2B5EF4-FFF2-40B4-BE49-F238E27FC236}">
                <a16:creationId xmlns:a16="http://schemas.microsoft.com/office/drawing/2014/main" id="{0B601C60-B868-41D6-8B1B-4C269F4AEA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>
              <a:ea typeface="ＭＳ Ｐゴシック" panose="020B0600070205080204" pitchFamily="34" charset="-128"/>
            </a:endParaRPr>
          </a:p>
        </p:txBody>
      </p:sp>
      <p:sp>
        <p:nvSpPr>
          <p:cNvPr id="4100" name="Tijdelijke aanduiding voor dianummer 3">
            <a:extLst>
              <a:ext uri="{FF2B5EF4-FFF2-40B4-BE49-F238E27FC236}">
                <a16:creationId xmlns:a16="http://schemas.microsoft.com/office/drawing/2014/main" id="{D349B38F-5DE1-49D3-BB33-F811D2622A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77328AF-D80A-414C-91E6-A92C8C9754D0}" type="slidenum">
              <a:rPr lang="nl-NL" altLang="nl-NL" smtClean="0"/>
              <a:pPr>
                <a:spcBef>
                  <a:spcPct val="0"/>
                </a:spcBef>
              </a:pPr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32460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39B72A-796A-45AF-B85F-520A6D5D8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B852504-0FD3-4BBF-9428-6AD59A0BC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6A4A4A-B1B8-48B1-B4F3-79AF4CD77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6B78C8-7A1A-44C1-AEC3-62D6B3393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20C3F7-E59C-45BC-8F9B-E4F5A2AB4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49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394688-1B96-43A0-B0D3-369F5C132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B8C9F98-96F9-4583-B819-B0B66FB4C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30B87F-FB61-4239-A137-20238A75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1EAEF9-7F8D-4EF2-9DAB-4F5C760E2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8E52A2-1CA8-49CC-B154-9B53B6F8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3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DA68F16-710B-4996-BC9A-BFE423B157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2573B0A-5863-4E8E-9D1C-039FC9985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9964A1-2B6F-473C-9C67-3CFFC2C8F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809093-49E4-40AA-8BAE-4F284D70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764047-5BD7-4273-8F61-9DB63CE2E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96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A2914-92CD-4105-BDF4-371B2FCF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ED9447-9ED8-4B59-A636-0943E9457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6FA15E-F25A-45BF-99F2-29ACC7581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D08035-C0CA-43DB-BFAE-E015E15B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30EA13-0C22-440F-96AF-4568B1F51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82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8BA46-F817-462F-AAFC-A8966169F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1FA0CD-054F-4306-B067-D9773BE3D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3C3A2A-83F4-4ED1-9ECF-6E6E17CC8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1DF145-7058-40A4-9DE6-1FD36BF1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0F5E27-9C76-4FFF-9051-7C02E54E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8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D86D8-7F6C-44A1-9292-219389CD9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2B8E92-D9D1-4F59-813D-96334E375C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6BA634-68E1-44D6-8BE9-FD05DDC42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7A66BD6-93D1-47CF-85A3-FFF22F1A2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885A206-88E3-446E-A8D7-710D145CF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C81AF90-5C90-409C-B4C8-BF663845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877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B63AEA-E987-45BB-9736-7C85A2610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61AE25-DE41-4FF4-9D06-61C218C0E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D5820C7-A35A-4479-BBBB-518341A11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57C496B-2C89-4BE2-8DD2-239C2B2B02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C87E191-46CD-464E-B8C1-63546D7106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A7C49A4-31F8-43AA-8FA8-8D858EDEC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AE71C20-5BD6-4653-8569-49DF601E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2835C84-12EC-4E1B-9E41-428CC519F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60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B233A4-93FB-48DA-B3C2-083562CE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5AA92DD-FB8E-4A10-8DEB-81672B548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D2421CF-AC28-4DD3-BF40-C541A7D6F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526FA43-18D3-4DEF-B09C-301F6335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415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C22EE40-0C75-4F73-9CA2-1FAFCCDBC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D1F4F60-B71E-4CB9-9077-EC70FA2E8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80D9113-72FE-412D-B657-814052FD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140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9AB42-64ED-488C-BA3B-0B677A374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F79367-A5FD-440C-B1CC-20515E05E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CA106DF-6F6C-4823-9DD0-E7D9F0C0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812740E-7024-4366-BA4B-4944F277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A22AC84-0022-48FA-85E9-446CB6D7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9E35581-E25E-4B91-853C-14FDACE6D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43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5A95D8-F284-4070-BE56-BE378AD0A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87B34D0-4A72-44F6-B39A-D53F867B02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1DC65B1-92B6-489A-8DF5-5C3FE0B1A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D03A72-8743-4561-B6CF-EA59AB3A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FB0405-603F-4F33-815B-ABF9E74B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976D616-A9F6-4E03-AE0D-E5815EC7F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9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6AC88CE-273A-46C4-AC9A-15C094F1B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56A52C-BCBF-4F8A-902B-53D54E303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D31C41-D583-47BE-B373-8E61A2385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92B80-7C9B-4F5F-863B-07B579C45D67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B8EFA3-CE6A-48B6-BBB8-BAF3DC38A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3EFA8E-C76D-42B7-8EAF-840AF59CD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586F3-8B5A-4EFE-AD21-497C30B72A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14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mete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84"/>
          <a:stretch/>
        </p:blipFill>
        <p:spPr bwMode="auto">
          <a:xfrm>
            <a:off x="8388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B125DCF7-6B32-4A52-A895-3EC52819FFDD}"/>
              </a:ext>
            </a:extLst>
          </p:cNvPr>
          <p:cNvSpPr/>
          <p:nvPr/>
        </p:nvSpPr>
        <p:spPr>
          <a:xfrm>
            <a:off x="8381917" y="0"/>
            <a:ext cx="3810083" cy="6858000"/>
          </a:xfrm>
          <a:prstGeom prst="rect">
            <a:avLst/>
          </a:prstGeom>
          <a:gradFill>
            <a:gsLst>
              <a:gs pos="0">
                <a:srgbClr val="0096E2"/>
              </a:gs>
              <a:gs pos="50000">
                <a:srgbClr val="0096E2">
                  <a:alpha val="69000"/>
                </a:srgbClr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nl-NL" sz="3600" dirty="0"/>
              <a:t>“Wees </a:t>
            </a:r>
            <a:r>
              <a:rPr lang="nl-NL" sz="3600" dirty="0" err="1"/>
              <a:t>verschillig</a:t>
            </a:r>
            <a:r>
              <a:rPr lang="nl-NL" sz="3600" dirty="0"/>
              <a:t>”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DE9A14E1-1A24-4CBC-A69A-462032BCF1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5311775"/>
            <a:ext cx="33258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2">
            <a:extLst>
              <a:ext uri="{FF2B5EF4-FFF2-40B4-BE49-F238E27FC236}">
                <a16:creationId xmlns:a16="http://schemas.microsoft.com/office/drawing/2014/main" id="{4E3FBC31-89D6-4707-8C84-8F4229AC6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140" y="691331"/>
            <a:ext cx="7208791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sz="4400" b="1" dirty="0">
                <a:latin typeface="Verdana" panose="020B0604030504040204" pitchFamily="34" charset="0"/>
              </a:rPr>
              <a:t>Het PPP lidmaatschap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sz="4400" b="1" dirty="0">
                <a:latin typeface="Verdana" panose="020B0604030504040204" pitchFamily="34" charset="0"/>
              </a:rPr>
              <a:t>als keurmerk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nl-NL" sz="4400" b="1" dirty="0">
              <a:latin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nl-NL" sz="4400" b="1" dirty="0">
              <a:latin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nl-NL" sz="4400" b="1" dirty="0">
              <a:latin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nl-NL" sz="4400" b="1" dirty="0">
              <a:latin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nl-NL" sz="4400" b="1" dirty="0">
              <a:latin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4000" dirty="0">
                <a:latin typeface="Verdana" panose="020B0604030504040204" pitchFamily="34" charset="0"/>
              </a:rPr>
              <a:t>      </a:t>
            </a:r>
            <a:r>
              <a:rPr lang="en-US" altLang="nl-NL" sz="4000" dirty="0" err="1">
                <a:latin typeface="Verdana" panose="020B0604030504040204" pitchFamily="34" charset="0"/>
              </a:rPr>
              <a:t>Praktijkvoorbeelden</a:t>
            </a:r>
            <a:r>
              <a:rPr lang="en-US" altLang="nl-NL" sz="4000" dirty="0">
                <a:latin typeface="Verdana" panose="020B060403050404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4000" dirty="0">
                <a:latin typeface="Verdana" panose="020B0604030504040204" pitchFamily="34" charset="0"/>
              </a:rPr>
              <a:t>      voor de </a:t>
            </a:r>
            <a:r>
              <a:rPr lang="en-US" altLang="nl-NL" sz="4000" dirty="0" err="1">
                <a:latin typeface="Verdana" panose="020B0604030504040204" pitchFamily="34" charset="0"/>
              </a:rPr>
              <a:t>distributeurs</a:t>
            </a:r>
            <a:endParaRPr lang="nl-NL" altLang="nl-NL" sz="4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4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2981C2D-0CEE-4BD1-9A77-6B6D1D3FE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19581"/>
              </p:ext>
            </p:extLst>
          </p:nvPr>
        </p:nvGraphicFramePr>
        <p:xfrm>
          <a:off x="754310" y="1330675"/>
          <a:ext cx="6064364" cy="465710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709523">
                  <a:extLst>
                    <a:ext uri="{9D8B030D-6E8A-4147-A177-3AD203B41FA5}">
                      <a16:colId xmlns:a16="http://schemas.microsoft.com/office/drawing/2014/main" val="2195272147"/>
                    </a:ext>
                  </a:extLst>
                </a:gridCol>
                <a:gridCol w="354841">
                  <a:extLst>
                    <a:ext uri="{9D8B030D-6E8A-4147-A177-3AD203B41FA5}">
                      <a16:colId xmlns:a16="http://schemas.microsoft.com/office/drawing/2014/main" val="3396469912"/>
                    </a:ext>
                  </a:extLst>
                </a:gridCol>
              </a:tblGrid>
              <a:tr h="170853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1" u="sng" strike="noStrike" dirty="0">
                          <a:effectLst/>
                          <a:highlight>
                            <a:srgbClr val="00FFFF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Basisvoorwaarden</a:t>
                      </a:r>
                      <a:endParaRPr lang="nl-NL" sz="1400" b="1" i="0" u="sng" strike="noStrike" dirty="0">
                        <a:solidFill>
                          <a:srgbClr val="FFFFFF"/>
                        </a:solidFill>
                        <a:effectLst/>
                        <a:highlight>
                          <a:srgbClr val="00FFFF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3785304264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Relevante KVK inschrijving (&gt;0,5 jaar actief in de branche)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√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2337738343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Onderschrijven missie en visie van PPP incl. motivatie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√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401383204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Tekenen Code of </a:t>
                      </a:r>
                      <a:r>
                        <a:rPr lang="nl-NL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Conduct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√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1762589786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Toepassen van (bij voorkeur PPP) leveringsvoorwaarden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√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440742339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Betalen via incasso omzet gerelateerd lidmaatschapsbedrag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√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915019164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PPP logo opnemen in bedrijfscommunicatie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√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3390980367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Bedrijfsprofiel onderhouden via </a:t>
                      </a:r>
                      <a:r>
                        <a:rPr lang="nl-NL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my</a:t>
                      </a: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account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√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1718037002"/>
                  </a:ext>
                </a:extLst>
              </a:tr>
              <a:tr h="165314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3699841691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1" u="sng" strike="noStrike" dirty="0">
                          <a:effectLst/>
                          <a:highlight>
                            <a:srgbClr val="00FFFF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Kennis en Kunde</a:t>
                      </a:r>
                      <a:endParaRPr lang="nl-NL" sz="1400" b="1" i="0" u="sng" strike="noStrike" dirty="0">
                        <a:solidFill>
                          <a:srgbClr val="FFFFFF"/>
                        </a:solidFill>
                        <a:effectLst/>
                        <a:highlight>
                          <a:srgbClr val="00FFFF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1906451618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Bijwonen jaarcongres sessie 1</a:t>
                      </a:r>
                      <a:endParaRPr lang="nl-NL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5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1321832245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Bijwonen jaarcongres sessie 2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5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1159689677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Module </a:t>
                      </a:r>
                      <a:r>
                        <a:rPr lang="nl-NL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academy</a:t>
                      </a: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salestraining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95734717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2281864564"/>
                  </a:ext>
                </a:extLst>
              </a:tr>
              <a:tr h="242329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1" u="sng" strike="noStrike" dirty="0">
                          <a:effectLst/>
                          <a:highlight>
                            <a:srgbClr val="00FFFF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Inzet voor de branche</a:t>
                      </a:r>
                      <a:endParaRPr lang="nl-NL" sz="1400" b="1" i="0" u="sng" strike="noStrike" dirty="0">
                        <a:solidFill>
                          <a:srgbClr val="FFFFFF"/>
                        </a:solidFill>
                        <a:effectLst/>
                        <a:highlight>
                          <a:srgbClr val="00FFFF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3030525587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Member </a:t>
                      </a:r>
                      <a:r>
                        <a:rPr lang="nl-NL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gets</a:t>
                      </a: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member                                                   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Bijwonen ALV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5</a:t>
                      </a:r>
                    </a:p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1070824812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Deelname week van het promotioneel product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3373953060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823874099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1" u="sng" strike="noStrike" dirty="0" err="1">
                          <a:effectLst/>
                          <a:highlight>
                            <a:srgbClr val="00FFFF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Sustainability</a:t>
                      </a:r>
                      <a:endParaRPr lang="nl-NL" sz="1400" b="1" i="0" u="sng" strike="noStrike" dirty="0">
                        <a:solidFill>
                          <a:srgbClr val="FFFFFF"/>
                        </a:solidFill>
                        <a:effectLst/>
                        <a:highlight>
                          <a:srgbClr val="00FFFF"/>
                        </a:highlight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2290362244"/>
                  </a:ext>
                </a:extLst>
              </a:tr>
              <a:tr h="179396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CSR Goud gecertificeerd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767" marR="7767" marT="7767" marB="0" anchor="ctr"/>
                </a:tc>
                <a:extLst>
                  <a:ext uri="{0D108BD9-81ED-4DB2-BD59-A6C34878D82A}">
                    <a16:rowId xmlns:a16="http://schemas.microsoft.com/office/drawing/2014/main" val="1040728324"/>
                  </a:ext>
                </a:extLst>
              </a:tr>
            </a:tbl>
          </a:graphicData>
        </a:graphic>
      </p:graphicFrame>
      <p:sp>
        <p:nvSpPr>
          <p:cNvPr id="5" name="Tekstvak 2">
            <a:extLst>
              <a:ext uri="{FF2B5EF4-FFF2-40B4-BE49-F238E27FC236}">
                <a16:creationId xmlns:a16="http://schemas.microsoft.com/office/drawing/2014/main" id="{76F5A789-E60A-48AE-9F71-7A070EDC6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052" y="369633"/>
            <a:ext cx="78233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3200" b="1" u="sng" dirty="0">
                <a:latin typeface="Verdana" panose="020B0604030504040204" pitchFamily="34" charset="0"/>
              </a:rPr>
              <a:t>Casus </a:t>
            </a:r>
            <a:r>
              <a:rPr lang="en-US" altLang="nl-NL" sz="3200" b="1" u="sng" dirty="0" err="1">
                <a:latin typeface="Verdana" panose="020B0604030504040204" pitchFamily="34" charset="0"/>
              </a:rPr>
              <a:t>bestaand</a:t>
            </a:r>
            <a:r>
              <a:rPr lang="en-US" altLang="nl-NL" sz="3200" b="1" u="sng" dirty="0">
                <a:latin typeface="Verdana" panose="020B0604030504040204" pitchFamily="34" charset="0"/>
              </a:rPr>
              <a:t> lid</a:t>
            </a:r>
            <a:endParaRPr lang="nl-NL" altLang="nl-NL" sz="2400" b="1" u="sng" dirty="0">
              <a:latin typeface="Verdana" panose="020B060403050404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59629AA-5662-4839-9A88-D67B173B5B02}"/>
              </a:ext>
            </a:extLst>
          </p:cNvPr>
          <p:cNvSpPr txBox="1"/>
          <p:nvPr/>
        </p:nvSpPr>
        <p:spPr>
          <a:xfrm>
            <a:off x="7474591" y="1258349"/>
            <a:ext cx="3917659" cy="203132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Basisvoorwaarden		          20</a:t>
            </a:r>
          </a:p>
          <a:p>
            <a:r>
              <a:rPr lang="nl-NL" dirty="0">
                <a:solidFill>
                  <a:schemeClr val="bg1"/>
                </a:solidFill>
              </a:rPr>
              <a:t>Kennis en Kunde                                 20</a:t>
            </a:r>
          </a:p>
          <a:p>
            <a:r>
              <a:rPr lang="nl-NL" dirty="0">
                <a:solidFill>
                  <a:schemeClr val="bg1"/>
                </a:solidFill>
              </a:rPr>
              <a:t>Inzet voor de branche	          25</a:t>
            </a:r>
          </a:p>
          <a:p>
            <a:r>
              <a:rPr lang="nl-NL" dirty="0" err="1">
                <a:solidFill>
                  <a:schemeClr val="bg1"/>
                </a:solidFill>
              </a:rPr>
              <a:t>Sustainability</a:t>
            </a:r>
            <a:r>
              <a:rPr lang="nl-NL" dirty="0">
                <a:solidFill>
                  <a:schemeClr val="bg1"/>
                </a:solidFill>
              </a:rPr>
              <a:t>	                           50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Totaal                 		        115                                 	 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9329619-448D-4878-BAE2-CFF07D34C0F1}"/>
              </a:ext>
            </a:extLst>
          </p:cNvPr>
          <p:cNvSpPr txBox="1"/>
          <p:nvPr/>
        </p:nvSpPr>
        <p:spPr>
          <a:xfrm>
            <a:off x="7474591" y="3640822"/>
            <a:ext cx="3917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Verdana" panose="020B0604030504040204" pitchFamily="34" charset="0"/>
                <a:ea typeface="Verdana" panose="020B0604030504040204" pitchFamily="34" charset="0"/>
              </a:rPr>
              <a:t>Extra punten kunnen niet worden meegenomen naar een volgend jaar.</a:t>
            </a:r>
          </a:p>
        </p:txBody>
      </p:sp>
    </p:spTree>
    <p:extLst>
      <p:ext uri="{BB962C8B-B14F-4D97-AF65-F5344CB8AC3E}">
        <p14:creationId xmlns:p14="http://schemas.microsoft.com/office/powerpoint/2010/main" val="2862415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2">
            <a:extLst>
              <a:ext uri="{FF2B5EF4-FFF2-40B4-BE49-F238E27FC236}">
                <a16:creationId xmlns:a16="http://schemas.microsoft.com/office/drawing/2014/main" id="{76F5A789-E60A-48AE-9F71-7A070EDC6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052" y="90779"/>
            <a:ext cx="78233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3200" b="1" u="sng" dirty="0">
                <a:latin typeface="Verdana" panose="020B0604030504040204" pitchFamily="34" charset="0"/>
              </a:rPr>
              <a:t>Casus </a:t>
            </a:r>
            <a:r>
              <a:rPr lang="en-US" altLang="nl-NL" sz="3200" b="1" u="sng" dirty="0" err="1">
                <a:latin typeface="Verdana" panose="020B0604030504040204" pitchFamily="34" charset="0"/>
              </a:rPr>
              <a:t>nieuw</a:t>
            </a:r>
            <a:r>
              <a:rPr lang="en-US" altLang="nl-NL" sz="3200" b="1" u="sng" dirty="0">
                <a:latin typeface="Verdana" panose="020B0604030504040204" pitchFamily="34" charset="0"/>
              </a:rPr>
              <a:t> lid</a:t>
            </a:r>
            <a:endParaRPr lang="nl-NL" altLang="nl-NL" sz="2400" b="1" u="sng" dirty="0">
              <a:latin typeface="Verdana" panose="020B060403050404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8B5D813-C47D-4F03-BBCB-9C2470B86CB4}"/>
              </a:ext>
            </a:extLst>
          </p:cNvPr>
          <p:cNvSpPr txBox="1"/>
          <p:nvPr/>
        </p:nvSpPr>
        <p:spPr>
          <a:xfrm>
            <a:off x="7474591" y="1258349"/>
            <a:ext cx="3917659" cy="203132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Basisvoorwaarden		          20</a:t>
            </a:r>
          </a:p>
          <a:p>
            <a:r>
              <a:rPr lang="nl-NL" dirty="0">
                <a:solidFill>
                  <a:schemeClr val="bg1"/>
                </a:solidFill>
              </a:rPr>
              <a:t>Kennis en Kunde                                 30</a:t>
            </a:r>
          </a:p>
          <a:p>
            <a:r>
              <a:rPr lang="nl-NL" dirty="0">
                <a:solidFill>
                  <a:schemeClr val="bg1"/>
                </a:solidFill>
              </a:rPr>
              <a:t>Inzet voor de branche	          20</a:t>
            </a:r>
          </a:p>
          <a:p>
            <a:r>
              <a:rPr lang="nl-NL" dirty="0" err="1">
                <a:solidFill>
                  <a:schemeClr val="bg1"/>
                </a:solidFill>
              </a:rPr>
              <a:t>Sustainability</a:t>
            </a:r>
            <a:r>
              <a:rPr lang="nl-NL" dirty="0">
                <a:solidFill>
                  <a:schemeClr val="bg1"/>
                </a:solidFill>
              </a:rPr>
              <a:t>	                            30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Totaal                 		        100                                 	 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EB23B74-40DA-48BD-B38C-744E1BD04D9C}"/>
              </a:ext>
            </a:extLst>
          </p:cNvPr>
          <p:cNvSpPr txBox="1"/>
          <p:nvPr/>
        </p:nvSpPr>
        <p:spPr>
          <a:xfrm>
            <a:off x="532051" y="1107348"/>
            <a:ext cx="5776469" cy="568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Basisvoorwaarden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Relevante KVK inschrijving (&gt;0,5 jaar actief in de branche)	            √	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Onderschrijven missie en visie van PPP incl. motivatie                    √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Tekenen Code of </a:t>
            </a:r>
            <a:r>
              <a:rPr lang="nl-NL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Conduct</a:t>
            </a: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     √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Toepassen van (bij voorkeur PPP) leveringsvoorwaarden                √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Betalen via incasso omzet gerelateerd lidmaatschapsbedrag           √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PPP logo </a:t>
            </a:r>
            <a:r>
              <a:rPr lang="nl-NL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opnemne</a:t>
            </a: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 in bedrijfscommunicatie                                   √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Bedrijfsprofiel onderhouden via </a:t>
            </a:r>
            <a:r>
              <a:rPr lang="nl-NL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my</a:t>
            </a: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 account                                  √</a:t>
            </a:r>
          </a:p>
          <a:p>
            <a:r>
              <a:rPr lang="nl-NL" sz="1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Deelname kennismakingsessie PPP (voor nieuwe leden)                 </a:t>
            </a: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√</a:t>
            </a:r>
          </a:p>
          <a:p>
            <a:endParaRPr lang="nl-NL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1200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Kennis en Kunde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Bezoek aan de Leveranciersdagen (2 personen)                            5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Bezoek aan de PSI                                                                     5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Bezoek aan de beurs kerstpakketten                                            0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Bezoek aan de Frankfurter </a:t>
            </a:r>
            <a:r>
              <a:rPr lang="nl-NL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Messe</a:t>
            </a: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0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Deelname aan de PPP kennissessie                                              5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Studiereis/Excursie                                                                   15</a:t>
            </a:r>
          </a:p>
          <a:p>
            <a:endParaRPr lang="nl-NL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1200" dirty="0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Inzet voor de branche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Deelname klankbordsessie (3 personen)                                     10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Bijwonen ALV                                                                           10</a:t>
            </a:r>
          </a:p>
          <a:p>
            <a:endParaRPr lang="nl-NL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1200" dirty="0" err="1">
                <a:highlight>
                  <a:srgbClr val="00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Sustainablity</a:t>
            </a:r>
            <a:endParaRPr lang="nl-NL" sz="1200" dirty="0">
              <a:highlight>
                <a:srgbClr val="00FFFF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Uitleg Code of </a:t>
            </a:r>
            <a:r>
              <a:rPr lang="nl-NL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Conduct</a:t>
            </a: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        5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Inkoop/besteldocumenten verwijzing naar Code of </a:t>
            </a:r>
            <a:r>
              <a:rPr lang="nl-NL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Conduct</a:t>
            </a: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           5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Klachtenprocedure                                                                     5</a:t>
            </a:r>
          </a:p>
          <a:p>
            <a:r>
              <a:rPr lang="nl-NL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Recallprocedure</a:t>
            </a: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                  5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Samenstellen CSR Team                                                             5                                                                            </a:t>
            </a:r>
          </a:p>
          <a:p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</a:rPr>
              <a:t>CSR Awareness Training                                                             5</a:t>
            </a: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000859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.deschenker.nl/images/product/thumb_p1ddat52551ieu5t1b4ba5i86ie.jpg">
            <a:extLst>
              <a:ext uri="{FF2B5EF4-FFF2-40B4-BE49-F238E27FC236}">
                <a16:creationId xmlns:a16="http://schemas.microsoft.com/office/drawing/2014/main" id="{76B897CE-F22B-4DEA-80C8-DA0ECEF506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1" t="16318" r="14777" b="23511"/>
          <a:stretch/>
        </p:blipFill>
        <p:spPr bwMode="auto">
          <a:xfrm>
            <a:off x="8289626" y="1278293"/>
            <a:ext cx="3993159" cy="345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5">
            <a:extLst>
              <a:ext uri="{FF2B5EF4-FFF2-40B4-BE49-F238E27FC236}">
                <a16:creationId xmlns:a16="http://schemas.microsoft.com/office/drawing/2014/main" id="{F1A05B2C-E9EA-4D8E-9E26-3FF48ACF76F2}"/>
              </a:ext>
            </a:extLst>
          </p:cNvPr>
          <p:cNvSpPr/>
          <p:nvPr/>
        </p:nvSpPr>
        <p:spPr>
          <a:xfrm>
            <a:off x="8381917" y="0"/>
            <a:ext cx="3810083" cy="6858000"/>
          </a:xfrm>
          <a:prstGeom prst="rect">
            <a:avLst/>
          </a:prstGeom>
          <a:gradFill>
            <a:gsLst>
              <a:gs pos="0">
                <a:srgbClr val="0096E2"/>
              </a:gs>
              <a:gs pos="50000">
                <a:srgbClr val="0096E2">
                  <a:alpha val="69000"/>
                </a:srgbClr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  <p:pic>
        <p:nvPicPr>
          <p:cNvPr id="5" name="Afbeelding 7">
            <a:extLst>
              <a:ext uri="{FF2B5EF4-FFF2-40B4-BE49-F238E27FC236}">
                <a16:creationId xmlns:a16="http://schemas.microsoft.com/office/drawing/2014/main" id="{73B5A230-95B4-4FEA-9794-FE9C599AB6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5311775"/>
            <a:ext cx="33258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C7E070BD-DE05-4990-AD16-D157FF2F5187}"/>
              </a:ext>
            </a:extLst>
          </p:cNvPr>
          <p:cNvSpPr txBox="1"/>
          <p:nvPr/>
        </p:nvSpPr>
        <p:spPr>
          <a:xfrm>
            <a:off x="1063690" y="1278293"/>
            <a:ext cx="62515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Platform Promotioneel Products presenteert in Q4 het jaarprogramma voor 2020 en zal waar mogelijk haar leden ondersteunen.</a:t>
            </a: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Maar alleen met gezamenlijke inzet kunnen we van deze nieuwe opzet een succes maken.</a:t>
            </a: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Samen maken we het vak promotionele artikelen sterker</a:t>
            </a:r>
          </a:p>
        </p:txBody>
      </p:sp>
    </p:spTree>
    <p:extLst>
      <p:ext uri="{BB962C8B-B14F-4D97-AF65-F5344CB8AC3E}">
        <p14:creationId xmlns:p14="http://schemas.microsoft.com/office/powerpoint/2010/main" val="211355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upplier">
            <a:extLst>
              <a:ext uri="{FF2B5EF4-FFF2-40B4-BE49-F238E27FC236}">
                <a16:creationId xmlns:a16="http://schemas.microsoft.com/office/drawing/2014/main" id="{5C071178-6C93-4EB1-A3F3-0DBAEE3952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43" r="36535"/>
          <a:stretch/>
        </p:blipFill>
        <p:spPr bwMode="auto">
          <a:xfrm>
            <a:off x="8381917" y="0"/>
            <a:ext cx="381008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5">
            <a:extLst>
              <a:ext uri="{FF2B5EF4-FFF2-40B4-BE49-F238E27FC236}">
                <a16:creationId xmlns:a16="http://schemas.microsoft.com/office/drawing/2014/main" id="{3C1250C1-B2FC-4047-8BEB-828A33290695}"/>
              </a:ext>
            </a:extLst>
          </p:cNvPr>
          <p:cNvSpPr/>
          <p:nvPr/>
        </p:nvSpPr>
        <p:spPr>
          <a:xfrm>
            <a:off x="8381917" y="0"/>
            <a:ext cx="3810083" cy="6858000"/>
          </a:xfrm>
          <a:prstGeom prst="rect">
            <a:avLst/>
          </a:prstGeom>
          <a:gradFill>
            <a:gsLst>
              <a:gs pos="0">
                <a:srgbClr val="0096E2"/>
              </a:gs>
              <a:gs pos="50000">
                <a:srgbClr val="0096E2">
                  <a:alpha val="69000"/>
                </a:srgbClr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  <p:pic>
        <p:nvPicPr>
          <p:cNvPr id="5" name="Afbeelding 7">
            <a:extLst>
              <a:ext uri="{FF2B5EF4-FFF2-40B4-BE49-F238E27FC236}">
                <a16:creationId xmlns:a16="http://schemas.microsoft.com/office/drawing/2014/main" id="{639FE48F-90A8-4CD5-A9E1-DEE5314578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5311775"/>
            <a:ext cx="33258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vak 2">
            <a:extLst>
              <a:ext uri="{FF2B5EF4-FFF2-40B4-BE49-F238E27FC236}">
                <a16:creationId xmlns:a16="http://schemas.microsoft.com/office/drawing/2014/main" id="{37FDE098-1A95-41C3-8478-2BBC16AD0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7" y="368759"/>
            <a:ext cx="73771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3200" b="1" u="sng" dirty="0">
                <a:latin typeface="Verdana" panose="020B0604030504040204" pitchFamily="34" charset="0"/>
              </a:rPr>
              <a:t>Wat </a:t>
            </a:r>
            <a:r>
              <a:rPr lang="en-US" altLang="nl-NL" sz="3200" b="1" u="sng" dirty="0" err="1">
                <a:latin typeface="Verdana" panose="020B0604030504040204" pitchFamily="34" charset="0"/>
              </a:rPr>
              <a:t>vraagt</a:t>
            </a:r>
            <a:r>
              <a:rPr lang="en-US" altLang="nl-NL" sz="3200" b="1" u="sng" dirty="0">
                <a:latin typeface="Verdana" panose="020B0604030504040204" pitchFamily="34" charset="0"/>
              </a:rPr>
              <a:t> de </a:t>
            </a:r>
            <a:r>
              <a:rPr lang="en-US" altLang="nl-NL" sz="3200" b="1" u="sng" dirty="0" err="1">
                <a:latin typeface="Verdana" panose="020B0604030504040204" pitchFamily="34" charset="0"/>
              </a:rPr>
              <a:t>eindklant</a:t>
            </a:r>
            <a:r>
              <a:rPr lang="en-US" altLang="nl-NL" sz="3200" b="1" u="sng" dirty="0">
                <a:latin typeface="Verdana" panose="020B0604030504040204" pitchFamily="34" charset="0"/>
              </a:rPr>
              <a:t>?</a:t>
            </a:r>
            <a:endParaRPr lang="nl-NL" altLang="nl-NL" sz="4000" b="1" u="sng" dirty="0">
              <a:latin typeface="Verdana" panose="020B0604030504040204" pitchFamily="34" charset="0"/>
            </a:endParaRPr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16F1172F-C6BF-4B34-AF8F-0F4719ECC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7" y="1553687"/>
            <a:ext cx="749583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en-US" altLang="nl-NL" sz="2000" b="1" dirty="0">
                <a:latin typeface="Verdana" panose="020B0604030504040204" pitchFamily="34" charset="0"/>
              </a:rPr>
              <a:t>S</a:t>
            </a:r>
            <a:r>
              <a:rPr lang="nl-NL" altLang="nl-NL" sz="2000" b="1" dirty="0">
                <a:latin typeface="Verdana" panose="020B0604030504040204" pitchFamily="34" charset="0"/>
              </a:rPr>
              <a:t>electiecriteria </a:t>
            </a:r>
            <a:r>
              <a:rPr lang="nl-NL" altLang="nl-NL" sz="2000" dirty="0">
                <a:latin typeface="Verdana" panose="020B0604030504040204" pitchFamily="34" charset="0"/>
              </a:rPr>
              <a:t>– hoe kies ik de juiste leverancier?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endParaRPr lang="nl-NL" altLang="nl-NL" sz="2000" dirty="0">
              <a:latin typeface="Verdana" panose="020B060403050404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altLang="nl-NL" sz="2000" dirty="0">
                <a:latin typeface="Verdana" panose="020B0604030504040204" pitchFamily="34" charset="0"/>
              </a:rPr>
              <a:t>Meer </a:t>
            </a:r>
            <a:r>
              <a:rPr lang="nl-NL" altLang="nl-NL" sz="2000" b="1" dirty="0">
                <a:latin typeface="Verdana" panose="020B0604030504040204" pitchFamily="34" charset="0"/>
              </a:rPr>
              <a:t>zekerheid</a:t>
            </a:r>
            <a:r>
              <a:rPr lang="nl-NL" altLang="nl-NL" sz="2000" dirty="0">
                <a:latin typeface="Verdana" panose="020B0604030504040204" pitchFamily="34" charset="0"/>
              </a:rPr>
              <a:t> over verantwoord geproduceerde producten.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endParaRPr lang="nl-NL" altLang="nl-NL" sz="2000" dirty="0">
              <a:latin typeface="Verdana" panose="020B060403050404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altLang="nl-NL" sz="2000" dirty="0">
                <a:latin typeface="Verdana" panose="020B0604030504040204" pitchFamily="34" charset="0"/>
              </a:rPr>
              <a:t>Meer </a:t>
            </a:r>
            <a:r>
              <a:rPr lang="nl-NL" altLang="nl-NL" sz="2000" b="1" dirty="0">
                <a:latin typeface="Verdana" panose="020B0604030504040204" pitchFamily="34" charset="0"/>
              </a:rPr>
              <a:t>inzicht</a:t>
            </a:r>
            <a:r>
              <a:rPr lang="nl-NL" altLang="nl-NL" sz="2000" dirty="0">
                <a:latin typeface="Verdana" panose="020B0604030504040204" pitchFamily="34" charset="0"/>
              </a:rPr>
              <a:t> in de keten.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endParaRPr lang="en-US" altLang="nl-NL" sz="2000" dirty="0">
              <a:latin typeface="Verdana" panose="020B060403050404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altLang="nl-NL" sz="2000" dirty="0">
                <a:latin typeface="Verdana" panose="020B0604030504040204" pitchFamily="34" charset="0"/>
              </a:rPr>
              <a:t>Is er voldoende </a:t>
            </a:r>
            <a:r>
              <a:rPr lang="nl-NL" altLang="nl-NL" sz="2000" b="1" dirty="0">
                <a:latin typeface="Verdana" panose="020B0604030504040204" pitchFamily="34" charset="0"/>
              </a:rPr>
              <a:t>kennis en kunde </a:t>
            </a:r>
            <a:r>
              <a:rPr lang="nl-NL" altLang="nl-NL" sz="2000" dirty="0">
                <a:latin typeface="Verdana" panose="020B0604030504040204" pitchFamily="34" charset="0"/>
              </a:rPr>
              <a:t>aanwezig bij de leverancier.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endParaRPr lang="en-US" altLang="nl-NL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7D29F96-347D-418A-BAF4-EBF4616530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4" t="6868" r="3253" b="20404"/>
          <a:stretch/>
        </p:blipFill>
        <p:spPr>
          <a:xfrm>
            <a:off x="8465153" y="0"/>
            <a:ext cx="3793591" cy="6858000"/>
          </a:xfrm>
          <a:prstGeom prst="rect">
            <a:avLst/>
          </a:prstGeom>
        </p:spPr>
      </p:pic>
      <p:sp>
        <p:nvSpPr>
          <p:cNvPr id="4" name="Rechthoek 5">
            <a:extLst>
              <a:ext uri="{FF2B5EF4-FFF2-40B4-BE49-F238E27FC236}">
                <a16:creationId xmlns:a16="http://schemas.microsoft.com/office/drawing/2014/main" id="{F1A05B2C-E9EA-4D8E-9E26-3FF48ACF76F2}"/>
              </a:ext>
            </a:extLst>
          </p:cNvPr>
          <p:cNvSpPr/>
          <p:nvPr/>
        </p:nvSpPr>
        <p:spPr>
          <a:xfrm>
            <a:off x="8448661" y="0"/>
            <a:ext cx="3810083" cy="6858000"/>
          </a:xfrm>
          <a:prstGeom prst="rect">
            <a:avLst/>
          </a:prstGeom>
          <a:gradFill>
            <a:gsLst>
              <a:gs pos="0">
                <a:srgbClr val="0096E2"/>
              </a:gs>
              <a:gs pos="50000">
                <a:srgbClr val="0096E2">
                  <a:alpha val="69000"/>
                </a:srgbClr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7" name="Tekstvak 2">
            <a:extLst>
              <a:ext uri="{FF2B5EF4-FFF2-40B4-BE49-F238E27FC236}">
                <a16:creationId xmlns:a16="http://schemas.microsoft.com/office/drawing/2014/main" id="{04CECF69-11C4-4C30-AE4A-B9D333208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7" y="1556952"/>
            <a:ext cx="7605019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2000" dirty="0">
                <a:latin typeface="Verdana" panose="020B0604030504040204" pitchFamily="34" charset="0"/>
              </a:rPr>
              <a:t>Alle bedrijven die het vak promotionele producten sterker willen maken kunnen toetreden tot de branchevereniging. Er zijn echter wel </a:t>
            </a:r>
            <a:r>
              <a:rPr lang="nl-NL" sz="2000" b="1" dirty="0">
                <a:latin typeface="Verdana" panose="020B0604030504040204" pitchFamily="34" charset="0"/>
              </a:rPr>
              <a:t>voorwaarden</a:t>
            </a:r>
            <a:r>
              <a:rPr lang="nl-NL" sz="2000" dirty="0">
                <a:latin typeface="Verdana" panose="020B0604030504040204" pitchFamily="34" charset="0"/>
              </a:rPr>
              <a:t> aan verbonden.</a:t>
            </a:r>
            <a:endParaRPr lang="nl-NL" altLang="nl-NL" sz="2000" dirty="0">
              <a:latin typeface="Verdana" panose="020B060403050404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endParaRPr lang="nl-NL" altLang="nl-NL" sz="2000" dirty="0">
              <a:latin typeface="Verdana" panose="020B060403050404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altLang="nl-NL" sz="2000" dirty="0">
                <a:latin typeface="Verdana" panose="020B0604030504040204" pitchFamily="34" charset="0"/>
              </a:rPr>
              <a:t>Het lidmaatschap moet gaan functioneren als </a:t>
            </a:r>
            <a:r>
              <a:rPr lang="nl-NL" altLang="nl-NL" sz="2000" b="1" dirty="0">
                <a:latin typeface="Verdana" panose="020B0604030504040204" pitchFamily="34" charset="0"/>
              </a:rPr>
              <a:t>keurmerk en kwaliteitslabel</a:t>
            </a:r>
            <a:r>
              <a:rPr lang="nl-NL" altLang="nl-NL" sz="2000" dirty="0">
                <a:latin typeface="Verdana" panose="020B0604030504040204" pitchFamily="34" charset="0"/>
              </a:rPr>
              <a:t> bij - met name de eindklant.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endParaRPr lang="en-US" altLang="nl-NL" sz="2000" dirty="0">
              <a:latin typeface="Verdana" panose="020B060403050404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2000" dirty="0">
                <a:latin typeface="Verdana" panose="020B0604030504040204" pitchFamily="34" charset="0"/>
              </a:rPr>
              <a:t>Huidige PPP leden hebben vanaf 1-1-2020 één jaar de tijd om de vereiste </a:t>
            </a:r>
            <a:r>
              <a:rPr lang="nl-NL" sz="2000" b="1" dirty="0">
                <a:latin typeface="Verdana" panose="020B0604030504040204" pitchFamily="34" charset="0"/>
              </a:rPr>
              <a:t>accreditatiepunten</a:t>
            </a:r>
            <a:r>
              <a:rPr lang="nl-NL" sz="2000" dirty="0">
                <a:latin typeface="Verdana" panose="020B0604030504040204" pitchFamily="34" charset="0"/>
              </a:rPr>
              <a:t> te behalen. Hierbij maakt PPP verschil tussen een distributeur en een leverancier.</a:t>
            </a:r>
          </a:p>
        </p:txBody>
      </p:sp>
      <p:sp>
        <p:nvSpPr>
          <p:cNvPr id="10" name="Tekstvak 2">
            <a:extLst>
              <a:ext uri="{FF2B5EF4-FFF2-40B4-BE49-F238E27FC236}">
                <a16:creationId xmlns:a16="http://schemas.microsoft.com/office/drawing/2014/main" id="{9794848F-EE7F-4D04-8B28-7A5571717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7" y="343949"/>
            <a:ext cx="79720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sz="3200" b="1" u="sng" dirty="0">
                <a:latin typeface="Verdana" panose="020B0604030504040204" pitchFamily="34" charset="0"/>
              </a:rPr>
              <a:t>Besluit ALV 2019</a:t>
            </a:r>
            <a:endParaRPr lang="nl-NL" altLang="nl-NL" sz="4000" b="1" u="sng" dirty="0">
              <a:latin typeface="Verdana" panose="020B0604030504040204" pitchFamily="34" charset="0"/>
            </a:endParaRPr>
          </a:p>
        </p:txBody>
      </p:sp>
      <p:pic>
        <p:nvPicPr>
          <p:cNvPr id="5" name="Afbeelding 7">
            <a:extLst>
              <a:ext uri="{FF2B5EF4-FFF2-40B4-BE49-F238E27FC236}">
                <a16:creationId xmlns:a16="http://schemas.microsoft.com/office/drawing/2014/main" id="{73B5A230-95B4-4FEA-9794-FE9C599AB6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5311775"/>
            <a:ext cx="33258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30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bovag">
            <a:extLst>
              <a:ext uri="{FF2B5EF4-FFF2-40B4-BE49-F238E27FC236}">
                <a16:creationId xmlns:a16="http://schemas.microsoft.com/office/drawing/2014/main" id="{EFD35F8C-0202-415E-9AC2-DAFD7EAAF8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8" r="39698"/>
          <a:stretch/>
        </p:blipFill>
        <p:spPr bwMode="auto">
          <a:xfrm>
            <a:off x="8381916" y="0"/>
            <a:ext cx="381008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5">
            <a:extLst>
              <a:ext uri="{FF2B5EF4-FFF2-40B4-BE49-F238E27FC236}">
                <a16:creationId xmlns:a16="http://schemas.microsoft.com/office/drawing/2014/main" id="{A02A7B5A-53EF-4D86-B3A8-79E0FAAEE687}"/>
              </a:ext>
            </a:extLst>
          </p:cNvPr>
          <p:cNvSpPr/>
          <p:nvPr/>
        </p:nvSpPr>
        <p:spPr>
          <a:xfrm>
            <a:off x="8385737" y="0"/>
            <a:ext cx="3810083" cy="6858000"/>
          </a:xfrm>
          <a:prstGeom prst="rect">
            <a:avLst/>
          </a:prstGeom>
          <a:gradFill>
            <a:gsLst>
              <a:gs pos="0">
                <a:srgbClr val="0096E2"/>
              </a:gs>
              <a:gs pos="50000">
                <a:srgbClr val="0096E2">
                  <a:alpha val="69000"/>
                </a:srgbClr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  <p:pic>
        <p:nvPicPr>
          <p:cNvPr id="5" name="Afbeelding 7">
            <a:extLst>
              <a:ext uri="{FF2B5EF4-FFF2-40B4-BE49-F238E27FC236}">
                <a16:creationId xmlns:a16="http://schemas.microsoft.com/office/drawing/2014/main" id="{919E846D-FB84-4E92-8661-5BF1E18DF3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5311775"/>
            <a:ext cx="33258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vak 2">
            <a:extLst>
              <a:ext uri="{FF2B5EF4-FFF2-40B4-BE49-F238E27FC236}">
                <a16:creationId xmlns:a16="http://schemas.microsoft.com/office/drawing/2014/main" id="{A9238B87-DC2C-44F7-B594-7600D6C67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7" y="1649851"/>
            <a:ext cx="7732813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altLang="nl-NL" sz="2000" dirty="0">
                <a:latin typeface="Verdana" panose="020B0604030504040204" pitchFamily="34" charset="0"/>
              </a:rPr>
              <a:t>De afgelopen maanden zijn met ondersteuning van diverse commissies de voorwaarden aangescherpt om leden langs de “meetlat” van minimale kwaliteitseisen te kunnen leggen.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endParaRPr lang="en-US" altLang="nl-NL" sz="2000" dirty="0">
              <a:latin typeface="Verdana" panose="020B060403050404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en-US" altLang="nl-NL" sz="2000" dirty="0" err="1">
                <a:latin typeface="Verdana" panose="020B0604030504040204" pitchFamily="34" charset="0"/>
              </a:rPr>
              <a:t>Momenteel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wordt</a:t>
            </a:r>
            <a:r>
              <a:rPr lang="en-US" altLang="nl-NL" sz="2000" dirty="0">
                <a:latin typeface="Verdana" panose="020B0604030504040204" pitchFamily="34" charset="0"/>
              </a:rPr>
              <a:t> het </a:t>
            </a:r>
            <a:r>
              <a:rPr lang="en-US" altLang="nl-NL" sz="2000" b="1" dirty="0" err="1">
                <a:latin typeface="Verdana" panose="020B0604030504040204" pitchFamily="34" charset="0"/>
              </a:rPr>
              <a:t>communicatieplan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ontwikkeld</a:t>
            </a:r>
            <a:r>
              <a:rPr lang="en-US" altLang="nl-NL" sz="2000" dirty="0">
                <a:latin typeface="Verdana" panose="020B0604030504040204" pitchFamily="34" charset="0"/>
              </a:rPr>
              <a:t> om </a:t>
            </a:r>
            <a:r>
              <a:rPr lang="en-US" altLang="nl-NL" sz="2000" dirty="0" err="1">
                <a:latin typeface="Verdana" panose="020B0604030504040204" pitchFamily="34" charset="0"/>
              </a:rPr>
              <a:t>bewustwording</a:t>
            </a:r>
            <a:r>
              <a:rPr lang="en-US" altLang="nl-NL" sz="2000" dirty="0">
                <a:latin typeface="Verdana" panose="020B0604030504040204" pitchFamily="34" charset="0"/>
              </a:rPr>
              <a:t> van het </a:t>
            </a:r>
            <a:r>
              <a:rPr lang="en-US" altLang="nl-NL" sz="2000" dirty="0" err="1">
                <a:latin typeface="Verdana" panose="020B0604030504040204" pitchFamily="34" charset="0"/>
              </a:rPr>
              <a:t>accreditatiesysteem</a:t>
            </a:r>
            <a:r>
              <a:rPr lang="en-US" altLang="nl-NL" sz="2000" dirty="0">
                <a:latin typeface="Verdana" panose="020B0604030504040204" pitchFamily="34" charset="0"/>
              </a:rPr>
              <a:t> / </a:t>
            </a:r>
            <a:r>
              <a:rPr lang="en-US" altLang="nl-NL" sz="2000" dirty="0" err="1">
                <a:latin typeface="Verdana" panose="020B0604030504040204" pitchFamily="34" charset="0"/>
              </a:rPr>
              <a:t>keurmerk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zowel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onder</a:t>
            </a:r>
            <a:r>
              <a:rPr lang="en-US" altLang="nl-NL" sz="2000" dirty="0">
                <a:latin typeface="Verdana" panose="020B0604030504040204" pitchFamily="34" charset="0"/>
              </a:rPr>
              <a:t> de </a:t>
            </a:r>
            <a:r>
              <a:rPr lang="en-US" altLang="nl-NL" sz="2000" dirty="0" err="1">
                <a:latin typeface="Verdana" panose="020B0604030504040204" pitchFamily="34" charset="0"/>
              </a:rPr>
              <a:t>leden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als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richting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eindklant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vorm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te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geven</a:t>
            </a:r>
            <a:r>
              <a:rPr lang="en-US" altLang="nl-NL" sz="2000" dirty="0">
                <a:latin typeface="Verdana" panose="020B060403050404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endParaRPr lang="en-US" altLang="nl-NL" sz="2000" dirty="0">
              <a:latin typeface="Verdana" panose="020B060403050404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en-US" altLang="nl-NL" sz="2000" dirty="0" err="1">
                <a:latin typeface="Verdana" panose="020B0604030504040204" pitchFamily="34" charset="0"/>
              </a:rPr>
              <a:t>Vandaag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willen</a:t>
            </a:r>
            <a:r>
              <a:rPr lang="en-US" altLang="nl-NL" sz="2000" dirty="0">
                <a:latin typeface="Verdana" panose="020B0604030504040204" pitchFamily="34" charset="0"/>
              </a:rPr>
              <a:t> we </a:t>
            </a:r>
            <a:r>
              <a:rPr lang="en-US" altLang="nl-NL" sz="2000" b="1" dirty="0" err="1">
                <a:latin typeface="Verdana" panose="020B0604030504040204" pitchFamily="34" charset="0"/>
              </a:rPr>
              <a:t>inzicht</a:t>
            </a:r>
            <a:r>
              <a:rPr lang="en-US" altLang="nl-NL" sz="2000" b="1" dirty="0">
                <a:latin typeface="Verdana" panose="020B0604030504040204" pitchFamily="34" charset="0"/>
              </a:rPr>
              <a:t> </a:t>
            </a:r>
            <a:r>
              <a:rPr lang="en-US" altLang="nl-NL" sz="2000" b="1" dirty="0" err="1">
                <a:latin typeface="Verdana" panose="020B0604030504040204" pitchFamily="34" charset="0"/>
              </a:rPr>
              <a:t>geven</a:t>
            </a:r>
            <a:r>
              <a:rPr lang="en-US" altLang="nl-NL" sz="2000" b="1" dirty="0">
                <a:latin typeface="Verdana" panose="020B0604030504040204" pitchFamily="34" charset="0"/>
              </a:rPr>
              <a:t> </a:t>
            </a:r>
            <a:r>
              <a:rPr lang="en-US" altLang="nl-NL" sz="2000" dirty="0">
                <a:latin typeface="Verdana" panose="020B0604030504040204" pitchFamily="34" charset="0"/>
              </a:rPr>
              <a:t>in de </a:t>
            </a:r>
            <a:r>
              <a:rPr lang="en-US" altLang="nl-NL" sz="2000" dirty="0" err="1">
                <a:latin typeface="Verdana" panose="020B0604030504040204" pitchFamily="34" charset="0"/>
              </a:rPr>
              <a:t>uiteindelijke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voorwaarden</a:t>
            </a:r>
            <a:r>
              <a:rPr lang="en-US" altLang="nl-NL" sz="2000" dirty="0">
                <a:latin typeface="Verdana" panose="020B0604030504040204" pitchFamily="34" charset="0"/>
              </a:rPr>
              <a:t> van het </a:t>
            </a:r>
            <a:r>
              <a:rPr lang="en-US" altLang="nl-NL" sz="2000" dirty="0" err="1">
                <a:latin typeface="Verdana" panose="020B0604030504040204" pitchFamily="34" charset="0"/>
              </a:rPr>
              <a:t>systeem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en</a:t>
            </a:r>
            <a:r>
              <a:rPr lang="en-US" altLang="nl-NL" sz="2000" dirty="0">
                <a:latin typeface="Verdana" panose="020B0604030504040204" pitchFamily="34" charset="0"/>
              </a:rPr>
              <a:t> hoe </a:t>
            </a:r>
            <a:r>
              <a:rPr lang="en-US" altLang="nl-NL" sz="2000" dirty="0" err="1">
                <a:latin typeface="Verdana" panose="020B0604030504040204" pitchFamily="34" charset="0"/>
              </a:rPr>
              <a:t>dit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werkt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voor</a:t>
            </a:r>
            <a:r>
              <a:rPr lang="en-US" altLang="nl-NL" sz="2000" dirty="0">
                <a:latin typeface="Verdana" panose="020B0604030504040204" pitchFamily="34" charset="0"/>
              </a:rPr>
              <a:t> 2 </a:t>
            </a:r>
            <a:r>
              <a:rPr lang="en-US" altLang="nl-NL" sz="2000" dirty="0" err="1">
                <a:latin typeface="Verdana" panose="020B0604030504040204" pitchFamily="34" charset="0"/>
              </a:rPr>
              <a:t>fictieve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leden</a:t>
            </a:r>
            <a:r>
              <a:rPr lang="en-US" altLang="nl-NL" sz="2000" dirty="0">
                <a:latin typeface="Verdana" panose="020B0604030504040204" pitchFamily="34" charset="0"/>
              </a:rPr>
              <a:t> (</a:t>
            </a:r>
            <a:r>
              <a:rPr lang="en-US" altLang="nl-NL" sz="2000" dirty="0" err="1">
                <a:latin typeface="Verdana" panose="020B0604030504040204" pitchFamily="34" charset="0"/>
              </a:rPr>
              <a:t>nieuw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en</a:t>
            </a:r>
            <a:r>
              <a:rPr lang="en-US" altLang="nl-NL" sz="2000" dirty="0">
                <a:latin typeface="Verdana" panose="020B0604030504040204" pitchFamily="34" charset="0"/>
              </a:rPr>
              <a:t> </a:t>
            </a:r>
            <a:r>
              <a:rPr lang="en-US" altLang="nl-NL" sz="2000" dirty="0" err="1">
                <a:latin typeface="Verdana" panose="020B0604030504040204" pitchFamily="34" charset="0"/>
              </a:rPr>
              <a:t>bestaand</a:t>
            </a:r>
            <a:r>
              <a:rPr lang="en-US" altLang="nl-NL" sz="2000" dirty="0">
                <a:latin typeface="Verdana" panose="020B0604030504040204" pitchFamily="34" charset="0"/>
              </a:rPr>
              <a:t>).</a:t>
            </a:r>
          </a:p>
        </p:txBody>
      </p:sp>
      <p:sp>
        <p:nvSpPr>
          <p:cNvPr id="7" name="Tekstvak 2">
            <a:extLst>
              <a:ext uri="{FF2B5EF4-FFF2-40B4-BE49-F238E27FC236}">
                <a16:creationId xmlns:a16="http://schemas.microsoft.com/office/drawing/2014/main" id="{37FDE098-1A95-41C3-8478-2BBC16AD0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7" y="368759"/>
            <a:ext cx="73771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3200" b="1" u="sng" dirty="0" err="1">
                <a:latin typeface="Verdana" panose="020B0604030504040204" pitchFamily="34" charset="0"/>
              </a:rPr>
              <a:t>Waar</a:t>
            </a:r>
            <a:r>
              <a:rPr lang="en-US" altLang="nl-NL" sz="3200" b="1" u="sng" dirty="0">
                <a:latin typeface="Verdana" panose="020B0604030504040204" pitchFamily="34" charset="0"/>
              </a:rPr>
              <a:t> </a:t>
            </a:r>
            <a:r>
              <a:rPr lang="en-US" altLang="nl-NL" sz="3200" b="1" u="sng" dirty="0" err="1">
                <a:latin typeface="Verdana" panose="020B0604030504040204" pitchFamily="34" charset="0"/>
              </a:rPr>
              <a:t>zijn</a:t>
            </a:r>
            <a:r>
              <a:rPr lang="en-US" altLang="nl-NL" sz="3200" b="1" u="sng" dirty="0">
                <a:latin typeface="Verdana" panose="020B0604030504040204" pitchFamily="34" charset="0"/>
              </a:rPr>
              <a:t> we </a:t>
            </a:r>
            <a:r>
              <a:rPr lang="en-US" altLang="nl-NL" sz="3200" b="1" u="sng" dirty="0" err="1">
                <a:latin typeface="Verdana" panose="020B0604030504040204" pitchFamily="34" charset="0"/>
              </a:rPr>
              <a:t>mee</a:t>
            </a:r>
            <a:r>
              <a:rPr lang="en-US" altLang="nl-NL" sz="3200" b="1" u="sng" dirty="0">
                <a:latin typeface="Verdana" panose="020B0604030504040204" pitchFamily="34" charset="0"/>
              </a:rPr>
              <a:t> </a:t>
            </a:r>
            <a:r>
              <a:rPr lang="en-US" altLang="nl-NL" sz="3200" b="1" u="sng" dirty="0" err="1">
                <a:latin typeface="Verdana" panose="020B0604030504040204" pitchFamily="34" charset="0"/>
              </a:rPr>
              <a:t>bezig</a:t>
            </a:r>
            <a:r>
              <a:rPr lang="en-US" altLang="nl-NL" sz="3200" b="1" u="sng" dirty="0">
                <a:latin typeface="Verdana" panose="020B0604030504040204" pitchFamily="34" charset="0"/>
              </a:rPr>
              <a:t>?</a:t>
            </a:r>
            <a:endParaRPr lang="nl-NL" altLang="nl-NL" sz="4000" b="1" u="sng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91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2B4ADEA-6D85-4750-82A0-1C498772E578}"/>
              </a:ext>
            </a:extLst>
          </p:cNvPr>
          <p:cNvSpPr/>
          <p:nvPr/>
        </p:nvSpPr>
        <p:spPr>
          <a:xfrm>
            <a:off x="346581" y="1762540"/>
            <a:ext cx="11487609" cy="42804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7">
            <a:extLst>
              <a:ext uri="{FF2B5EF4-FFF2-40B4-BE49-F238E27FC236}">
                <a16:creationId xmlns:a16="http://schemas.microsoft.com/office/drawing/2014/main" id="{919E846D-FB84-4E92-8661-5BF1E18DF3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17"/>
          <a:stretch/>
        </p:blipFill>
        <p:spPr bwMode="auto">
          <a:xfrm>
            <a:off x="9838196" y="1892195"/>
            <a:ext cx="174880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vak 2">
            <a:extLst>
              <a:ext uri="{FF2B5EF4-FFF2-40B4-BE49-F238E27FC236}">
                <a16:creationId xmlns:a16="http://schemas.microsoft.com/office/drawing/2014/main" id="{EED3259B-7EF1-4CB2-9E02-C11A7B858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7" y="368759"/>
            <a:ext cx="1097062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3200" b="1" dirty="0" err="1">
                <a:latin typeface="Verdana" panose="020B0604030504040204" pitchFamily="34" charset="0"/>
              </a:rPr>
              <a:t>Accreditatiepunten</a:t>
            </a:r>
            <a:r>
              <a:rPr lang="en-US" altLang="nl-NL" sz="3200" b="1" dirty="0">
                <a:latin typeface="Verdana" panose="020B0604030504040204" pitchFamily="34" charset="0"/>
              </a:rPr>
              <a:t> voor </a:t>
            </a:r>
            <a:r>
              <a:rPr lang="en-US" altLang="nl-NL" sz="3200" b="1" dirty="0" err="1">
                <a:latin typeface="Verdana" panose="020B0604030504040204" pitchFamily="34" charset="0"/>
              </a:rPr>
              <a:t>basisvoorwaarden</a:t>
            </a:r>
            <a:r>
              <a:rPr lang="en-US" altLang="nl-NL" sz="3200" b="1" dirty="0">
                <a:latin typeface="Verdana" panose="020B0604030504040204" pitchFamily="34" charset="0"/>
              </a:rPr>
              <a:t> en 3 </a:t>
            </a:r>
            <a:r>
              <a:rPr lang="en-US" altLang="nl-NL" sz="3200" b="1" dirty="0" err="1">
                <a:latin typeface="Verdana" panose="020B0604030504040204" pitchFamily="34" charset="0"/>
              </a:rPr>
              <a:t>pijlers</a:t>
            </a:r>
            <a:r>
              <a:rPr lang="en-US" altLang="nl-NL" sz="3200" b="1" dirty="0">
                <a:latin typeface="Verdana" panose="020B0604030504040204" pitchFamily="34" charset="0"/>
              </a:rPr>
              <a:t> </a:t>
            </a:r>
            <a:r>
              <a:rPr lang="en-US" altLang="nl-NL" sz="3200" b="1" dirty="0" err="1">
                <a:latin typeface="Verdana" panose="020B0604030504040204" pitchFamily="34" charset="0"/>
              </a:rPr>
              <a:t>distributeurs</a:t>
            </a:r>
            <a:endParaRPr lang="nl-NL" altLang="nl-NL" sz="4000" b="1" dirty="0">
              <a:latin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F8613C-2ED9-4A6D-B030-45207998CB99}"/>
              </a:ext>
            </a:extLst>
          </p:cNvPr>
          <p:cNvSpPr/>
          <p:nvPr/>
        </p:nvSpPr>
        <p:spPr>
          <a:xfrm>
            <a:off x="4399720" y="2160105"/>
            <a:ext cx="3366053" cy="1258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3DA11C-66B1-4709-90B7-BC0698619A03}"/>
              </a:ext>
            </a:extLst>
          </p:cNvPr>
          <p:cNvSpPr/>
          <p:nvPr/>
        </p:nvSpPr>
        <p:spPr>
          <a:xfrm>
            <a:off x="578494" y="4323519"/>
            <a:ext cx="3366053" cy="1258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4C90A8-56BC-4CD4-9D41-306D11EFC734}"/>
              </a:ext>
            </a:extLst>
          </p:cNvPr>
          <p:cNvSpPr/>
          <p:nvPr/>
        </p:nvSpPr>
        <p:spPr>
          <a:xfrm>
            <a:off x="4399720" y="4323518"/>
            <a:ext cx="3366053" cy="1258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25B8F4-6E44-427F-9917-992574F481FA}"/>
              </a:ext>
            </a:extLst>
          </p:cNvPr>
          <p:cNvSpPr/>
          <p:nvPr/>
        </p:nvSpPr>
        <p:spPr>
          <a:xfrm>
            <a:off x="8220946" y="4323517"/>
            <a:ext cx="3366053" cy="1258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BCDA59-5EE8-49D4-8025-412BE0558D9E}"/>
              </a:ext>
            </a:extLst>
          </p:cNvPr>
          <p:cNvSpPr txBox="1"/>
          <p:nvPr/>
        </p:nvSpPr>
        <p:spPr>
          <a:xfrm>
            <a:off x="4399721" y="2352948"/>
            <a:ext cx="3366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</a:rPr>
              <a:t>Basisvoorwaarden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C11EF9-DE78-4A85-B9AF-D56E517FC97E}"/>
              </a:ext>
            </a:extLst>
          </p:cNvPr>
          <p:cNvSpPr txBox="1"/>
          <p:nvPr/>
        </p:nvSpPr>
        <p:spPr>
          <a:xfrm>
            <a:off x="578494" y="4516362"/>
            <a:ext cx="3366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</a:rPr>
              <a:t>Kennis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en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kunde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7D5B32-CF5E-4074-86F3-459D990BD81D}"/>
              </a:ext>
            </a:extLst>
          </p:cNvPr>
          <p:cNvSpPr txBox="1"/>
          <p:nvPr/>
        </p:nvSpPr>
        <p:spPr>
          <a:xfrm>
            <a:off x="4412823" y="4524717"/>
            <a:ext cx="3366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Sustainability &amp; social business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ABC082-B4C4-41F1-9D9F-0AD741B1CC0E}"/>
              </a:ext>
            </a:extLst>
          </p:cNvPr>
          <p:cNvSpPr txBox="1"/>
          <p:nvPr/>
        </p:nvSpPr>
        <p:spPr>
          <a:xfrm>
            <a:off x="8234048" y="4516362"/>
            <a:ext cx="3366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</a:rPr>
              <a:t>Inzet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voor</a:t>
            </a:r>
            <a:r>
              <a:rPr lang="en-US" sz="2400" b="1" dirty="0">
                <a:solidFill>
                  <a:schemeClr val="bg1"/>
                </a:solidFill>
              </a:rPr>
              <a:t> de </a:t>
            </a:r>
            <a:r>
              <a:rPr lang="en-US" sz="2400" b="1" dirty="0" err="1">
                <a:solidFill>
                  <a:schemeClr val="bg1"/>
                </a:solidFill>
              </a:rPr>
              <a:t>branche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17" name="Tekstvak 2">
            <a:extLst>
              <a:ext uri="{FF2B5EF4-FFF2-40B4-BE49-F238E27FC236}">
                <a16:creationId xmlns:a16="http://schemas.microsoft.com/office/drawing/2014/main" id="{53423E56-7426-4342-9D8D-C83BF6112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6003" y="6216115"/>
            <a:ext cx="56777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2000" b="1" dirty="0" err="1">
                <a:latin typeface="Verdana" panose="020B0604030504040204" pitchFamily="34" charset="0"/>
              </a:rPr>
              <a:t>Benodigd</a:t>
            </a:r>
            <a:r>
              <a:rPr lang="en-US" altLang="nl-NL" sz="2000" b="1" dirty="0">
                <a:latin typeface="Verdana" panose="020B0604030504040204" pitchFamily="34" charset="0"/>
              </a:rPr>
              <a:t> 100 </a:t>
            </a:r>
            <a:r>
              <a:rPr lang="en-US" altLang="nl-NL" sz="2000" b="1" dirty="0" err="1">
                <a:latin typeface="Verdana" panose="020B0604030504040204" pitchFamily="34" charset="0"/>
              </a:rPr>
              <a:t>Accreditatiepunten</a:t>
            </a:r>
            <a:endParaRPr lang="nl-NL" altLang="nl-NL" b="1" dirty="0">
              <a:latin typeface="Verdana" panose="020B0604030504040204" pitchFamily="34" charset="0"/>
            </a:endParaRPr>
          </a:p>
        </p:txBody>
      </p:sp>
      <p:sp>
        <p:nvSpPr>
          <p:cNvPr id="18" name="Tekstvak 2">
            <a:extLst>
              <a:ext uri="{FF2B5EF4-FFF2-40B4-BE49-F238E27FC236}">
                <a16:creationId xmlns:a16="http://schemas.microsoft.com/office/drawing/2014/main" id="{F0CB147B-0E12-4211-A127-09BB2D9CB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94" y="3788223"/>
            <a:ext cx="33660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2000" b="1" dirty="0" err="1">
                <a:latin typeface="Verdana" panose="020B0604030504040204" pitchFamily="34" charset="0"/>
              </a:rPr>
              <a:t>Pijler</a:t>
            </a:r>
            <a:r>
              <a:rPr lang="en-US" altLang="nl-NL" sz="2000" b="1" dirty="0">
                <a:latin typeface="Verdana" panose="020B0604030504040204" pitchFamily="34" charset="0"/>
              </a:rPr>
              <a:t> 1</a:t>
            </a:r>
            <a:endParaRPr lang="nl-NL" altLang="nl-NL" b="1" dirty="0">
              <a:latin typeface="Verdana" panose="020B0604030504040204" pitchFamily="34" charset="0"/>
            </a:endParaRPr>
          </a:p>
        </p:txBody>
      </p:sp>
      <p:sp>
        <p:nvSpPr>
          <p:cNvPr id="19" name="Tekstvak 2">
            <a:extLst>
              <a:ext uri="{FF2B5EF4-FFF2-40B4-BE49-F238E27FC236}">
                <a16:creationId xmlns:a16="http://schemas.microsoft.com/office/drawing/2014/main" id="{E21C7290-CEDD-4C96-83C0-76ECE0E3D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870" y="3779310"/>
            <a:ext cx="33660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2000" b="1" dirty="0" err="1">
                <a:latin typeface="Verdana" panose="020B0604030504040204" pitchFamily="34" charset="0"/>
              </a:rPr>
              <a:t>Pijler</a:t>
            </a:r>
            <a:r>
              <a:rPr lang="en-US" altLang="nl-NL" sz="2000" b="1" dirty="0">
                <a:latin typeface="Verdana" panose="020B0604030504040204" pitchFamily="34" charset="0"/>
              </a:rPr>
              <a:t> 2</a:t>
            </a:r>
            <a:endParaRPr lang="nl-NL" altLang="nl-NL" b="1" dirty="0">
              <a:latin typeface="Verdana" panose="020B0604030504040204" pitchFamily="34" charset="0"/>
            </a:endParaRPr>
          </a:p>
        </p:txBody>
      </p:sp>
      <p:sp>
        <p:nvSpPr>
          <p:cNvPr id="20" name="Tekstvak 2">
            <a:extLst>
              <a:ext uri="{FF2B5EF4-FFF2-40B4-BE49-F238E27FC236}">
                <a16:creationId xmlns:a16="http://schemas.microsoft.com/office/drawing/2014/main" id="{C9A76A17-BA6F-4BBE-AEFC-A15D9CA1C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5246" y="3788223"/>
            <a:ext cx="33660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2000" b="1" dirty="0" err="1">
                <a:latin typeface="Verdana" panose="020B0604030504040204" pitchFamily="34" charset="0"/>
              </a:rPr>
              <a:t>Pijler</a:t>
            </a:r>
            <a:r>
              <a:rPr lang="en-US" altLang="nl-NL" sz="2000" b="1" dirty="0">
                <a:latin typeface="Verdana" panose="020B0604030504040204" pitchFamily="34" charset="0"/>
              </a:rPr>
              <a:t> 3</a:t>
            </a:r>
            <a:endParaRPr lang="nl-NL" altLang="nl-NL" b="1" dirty="0">
              <a:latin typeface="Verdana" panose="020B060403050404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A39071D-556E-42F0-BE4D-167FC6091CF2}"/>
              </a:ext>
            </a:extLst>
          </p:cNvPr>
          <p:cNvSpPr txBox="1"/>
          <p:nvPr/>
        </p:nvSpPr>
        <p:spPr>
          <a:xfrm>
            <a:off x="5578680" y="3083761"/>
            <a:ext cx="243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Minimaal.20 punten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20E414E-DB22-4340-81D3-250446016A1E}"/>
              </a:ext>
            </a:extLst>
          </p:cNvPr>
          <p:cNvSpPr txBox="1"/>
          <p:nvPr/>
        </p:nvSpPr>
        <p:spPr>
          <a:xfrm>
            <a:off x="1677063" y="5209932"/>
            <a:ext cx="2390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Minimaal  20 punten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9622435-084F-4527-8F29-7F6EB38B3BA3}"/>
              </a:ext>
            </a:extLst>
          </p:cNvPr>
          <p:cNvSpPr txBox="1"/>
          <p:nvPr/>
        </p:nvSpPr>
        <p:spPr>
          <a:xfrm>
            <a:off x="5466229" y="5272167"/>
            <a:ext cx="242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Minimaal  20 punten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0255007B-B6E0-4C67-98F2-E40080344F1C}"/>
              </a:ext>
            </a:extLst>
          </p:cNvPr>
          <p:cNvSpPr txBox="1"/>
          <p:nvPr/>
        </p:nvSpPr>
        <p:spPr>
          <a:xfrm>
            <a:off x="9362114" y="5261017"/>
            <a:ext cx="2517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Minimaal 20 punten</a:t>
            </a:r>
          </a:p>
        </p:txBody>
      </p:sp>
    </p:spTree>
    <p:extLst>
      <p:ext uri="{BB962C8B-B14F-4D97-AF65-F5344CB8AC3E}">
        <p14:creationId xmlns:p14="http://schemas.microsoft.com/office/powerpoint/2010/main" val="71413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mage result for voorwaarden">
            <a:extLst>
              <a:ext uri="{FF2B5EF4-FFF2-40B4-BE49-F238E27FC236}">
                <a16:creationId xmlns:a16="http://schemas.microsoft.com/office/drawing/2014/main" id="{F2EE87BD-8D8A-4AB2-9B2B-052224529D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47" r="30459"/>
          <a:stretch/>
        </p:blipFill>
        <p:spPr bwMode="auto">
          <a:xfrm>
            <a:off x="8381917" y="0"/>
            <a:ext cx="3810083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509C03-9581-4E75-ACB0-7300C2941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217" y="1200321"/>
            <a:ext cx="7732813" cy="522564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Relevante KVK-inschrijving. 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Minstens half jaar als bedrijf actief in het vakgebied.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Ondertekenen missie en visie van PPP.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Ondertekenen, toepassen en uitdragen </a:t>
            </a:r>
            <a:r>
              <a:rPr lang="nl-NL" sz="1800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CoC</a:t>
            </a: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Gebruik van gedeponeerde leveringsvoorwaarden, bij voorkeur de PPP leveringsvoorwaarden.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Door middel van automatische incasso betalen van een omzet gerelateerd lidmaatschapsbedrag.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PPP-logo(s) opnemen in communicatie-uitingen en zichtbaar ophangen PPP lidmaatschap-bordje.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Online bedrijfsprofiel waarheidsgetrouw invullen en onderhouden via </a:t>
            </a:r>
            <a:r>
              <a:rPr lang="nl-NL" sz="1800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my</a:t>
            </a: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Account. 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endParaRPr lang="nl-NL" sz="1800" dirty="0">
              <a:latin typeface="Verdana" panose="020B0604030504040204" pitchFamily="34" charset="0"/>
              <a:ea typeface="ＭＳ Ｐゴシック" panose="020B0600070205080204" pitchFamily="34" charset="-128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  <a:buNone/>
            </a:pPr>
            <a:r>
              <a:rPr lang="en-US" sz="1800" b="1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Voor</a:t>
            </a:r>
            <a:r>
              <a:rPr lang="en-US" sz="1800" b="1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800" b="1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nieuwe</a:t>
            </a:r>
            <a:r>
              <a:rPr lang="en-US" sz="1800" b="1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1800" b="1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leden</a:t>
            </a:r>
            <a:endParaRPr lang="en-US" sz="1800" b="1" dirty="0">
              <a:latin typeface="Verdana" panose="020B0604030504040204" pitchFamily="34" charset="0"/>
              <a:ea typeface="ＭＳ Ｐゴシック" panose="020B0600070205080204" pitchFamily="34" charset="-128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  <a:buNone/>
            </a:pPr>
            <a:endParaRPr lang="nl-NL" sz="1800" b="1" dirty="0">
              <a:latin typeface="Verdana" panose="020B0604030504040204" pitchFamily="34" charset="0"/>
              <a:ea typeface="ＭＳ Ｐゴシック" panose="020B0600070205080204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Voorlichtingsbijeenkomst/PPP introductie waarbij zowel directeur/eigenaar als personeelsleden aanwezig zijn.</a:t>
            </a:r>
          </a:p>
        </p:txBody>
      </p:sp>
      <p:sp>
        <p:nvSpPr>
          <p:cNvPr id="4" name="Rechthoek 5">
            <a:extLst>
              <a:ext uri="{FF2B5EF4-FFF2-40B4-BE49-F238E27FC236}">
                <a16:creationId xmlns:a16="http://schemas.microsoft.com/office/drawing/2014/main" id="{27FA9911-21C3-4C2A-A245-F0A16283AB08}"/>
              </a:ext>
            </a:extLst>
          </p:cNvPr>
          <p:cNvSpPr/>
          <p:nvPr/>
        </p:nvSpPr>
        <p:spPr>
          <a:xfrm>
            <a:off x="8381917" y="0"/>
            <a:ext cx="3810083" cy="6858000"/>
          </a:xfrm>
          <a:prstGeom prst="rect">
            <a:avLst/>
          </a:prstGeom>
          <a:gradFill>
            <a:gsLst>
              <a:gs pos="0">
                <a:srgbClr val="0096E2"/>
              </a:gs>
              <a:gs pos="50000">
                <a:srgbClr val="0096E2">
                  <a:alpha val="69000"/>
                </a:srgbClr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  <p:pic>
        <p:nvPicPr>
          <p:cNvPr id="5" name="Afbeelding 7">
            <a:extLst>
              <a:ext uri="{FF2B5EF4-FFF2-40B4-BE49-F238E27FC236}">
                <a16:creationId xmlns:a16="http://schemas.microsoft.com/office/drawing/2014/main" id="{F292295A-B1C5-4B9F-B55E-FD2D3244AA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5311775"/>
            <a:ext cx="33258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2">
            <a:extLst>
              <a:ext uri="{FF2B5EF4-FFF2-40B4-BE49-F238E27FC236}">
                <a16:creationId xmlns:a16="http://schemas.microsoft.com/office/drawing/2014/main" id="{784746C9-58EF-4299-AAF5-B790A52DA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7" y="368759"/>
            <a:ext cx="73771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3200" b="1" u="sng" dirty="0" err="1">
                <a:latin typeface="Verdana" panose="020B0604030504040204" pitchFamily="34" charset="0"/>
              </a:rPr>
              <a:t>Basisvoorwaarden</a:t>
            </a:r>
            <a:r>
              <a:rPr lang="en-US" altLang="nl-NL" sz="3200" b="1" u="sng" dirty="0">
                <a:latin typeface="Verdana" panose="020B0604030504040204" pitchFamily="34" charset="0"/>
              </a:rPr>
              <a:t> </a:t>
            </a:r>
            <a:r>
              <a:rPr lang="en-US" altLang="nl-NL" sz="2400" b="1" u="sng" dirty="0">
                <a:latin typeface="Verdana" panose="020B0604030504040204" pitchFamily="34" charset="0"/>
              </a:rPr>
              <a:t>(20 </a:t>
            </a:r>
            <a:r>
              <a:rPr lang="en-US" altLang="nl-NL" sz="2400" b="1" u="sng" dirty="0" err="1">
                <a:latin typeface="Verdana" panose="020B0604030504040204" pitchFamily="34" charset="0"/>
              </a:rPr>
              <a:t>punten</a:t>
            </a:r>
            <a:r>
              <a:rPr lang="en-US" altLang="nl-NL" sz="2400" b="1" u="sng" dirty="0">
                <a:latin typeface="Verdana" panose="020B0604030504040204" pitchFamily="34" charset="0"/>
              </a:rPr>
              <a:t>)</a:t>
            </a:r>
            <a:endParaRPr lang="nl-NL" altLang="nl-NL" sz="3200" b="1" u="sng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88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http://1pv2qf2te2gm20k28u30ivdc-wpengine.netdna-ssl.com/wp-content/uploads/2010/11/Brain-225x300.jpg">
            <a:extLst>
              <a:ext uri="{FF2B5EF4-FFF2-40B4-BE49-F238E27FC236}">
                <a16:creationId xmlns:a16="http://schemas.microsoft.com/office/drawing/2014/main" id="{FA8E1915-DAEA-44C8-8C36-C0AE1F32D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497968"/>
            <a:ext cx="3254306" cy="433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5">
            <a:extLst>
              <a:ext uri="{FF2B5EF4-FFF2-40B4-BE49-F238E27FC236}">
                <a16:creationId xmlns:a16="http://schemas.microsoft.com/office/drawing/2014/main" id="{C22D14E3-2F8B-4180-9D6A-BC56A9FA3DFB}"/>
              </a:ext>
            </a:extLst>
          </p:cNvPr>
          <p:cNvSpPr/>
          <p:nvPr/>
        </p:nvSpPr>
        <p:spPr>
          <a:xfrm>
            <a:off x="8381917" y="0"/>
            <a:ext cx="3810083" cy="6858000"/>
          </a:xfrm>
          <a:prstGeom prst="rect">
            <a:avLst/>
          </a:prstGeom>
          <a:gradFill>
            <a:gsLst>
              <a:gs pos="0">
                <a:srgbClr val="0096E2"/>
              </a:gs>
              <a:gs pos="50000">
                <a:srgbClr val="0096E2">
                  <a:alpha val="69000"/>
                </a:srgbClr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6D371B-AAE0-4493-B406-501B1957F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216" y="1305808"/>
            <a:ext cx="7907274" cy="4644620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Masterclass Sales Promotion NIMA &amp; PPP  		10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Studiereis/Excursie 					15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e-</a:t>
            </a:r>
            <a:r>
              <a:rPr lang="nl-NL" sz="1800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learning</a:t>
            </a: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tool gebruiken 			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Kennissessies/inspiratieseminars 		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Module PPP Academy 				10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Bezoek en/of deelname aan vakbeurs 	max.	10 punten  </a:t>
            </a:r>
            <a:r>
              <a:rPr lang="nl-NL" sz="10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Internationale vakbeurs (per beurs)	5 punten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  <a:buNone/>
            </a:pPr>
            <a:r>
              <a:rPr lang="nl-NL" sz="10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       PPP Leveranciersdagen 	5 punten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  <a:buNone/>
            </a:pPr>
            <a:r>
              <a:rPr lang="nl-NL" sz="10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       Beurs Kerstpakketten 	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Bijwonen jaarcongres, per workshop/sessie 		5 punten</a:t>
            </a: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nl-NL" sz="9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Voorwaarde is dat alle opleidingen worden georganiseerd in samenwerking met PPP en vakinhoudelijk zijn. Voor het verkrijgen van de punten zal er een bewijs van deelname of toegangsbewijs moeten worden </a:t>
            </a:r>
            <a:r>
              <a:rPr lang="nl-NL" sz="9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geupload</a:t>
            </a:r>
            <a:r>
              <a:rPr lang="nl-NL" sz="9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lnSpc>
                <a:spcPct val="170000"/>
              </a:lnSpc>
              <a:buNone/>
            </a:pPr>
            <a:endParaRPr lang="nl-NL" sz="9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nl-NL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nl-NL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7">
            <a:extLst>
              <a:ext uri="{FF2B5EF4-FFF2-40B4-BE49-F238E27FC236}">
                <a16:creationId xmlns:a16="http://schemas.microsoft.com/office/drawing/2014/main" id="{CD609A71-5E26-49D5-813A-4396AEE0F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5311775"/>
            <a:ext cx="33258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2">
            <a:extLst>
              <a:ext uri="{FF2B5EF4-FFF2-40B4-BE49-F238E27FC236}">
                <a16:creationId xmlns:a16="http://schemas.microsoft.com/office/drawing/2014/main" id="{DA2A7292-882E-433C-B57E-79A63C686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6" y="302004"/>
            <a:ext cx="82170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3200" b="1" u="sng" dirty="0" err="1">
                <a:latin typeface="Verdana" panose="020B0604030504040204" pitchFamily="34" charset="0"/>
              </a:rPr>
              <a:t>Kennis</a:t>
            </a:r>
            <a:r>
              <a:rPr lang="en-US" altLang="nl-NL" sz="3200" b="1" u="sng" dirty="0">
                <a:latin typeface="Verdana" panose="020B0604030504040204" pitchFamily="34" charset="0"/>
              </a:rPr>
              <a:t> en </a:t>
            </a:r>
            <a:r>
              <a:rPr lang="en-US" altLang="nl-NL" sz="3200" b="1" u="sng" dirty="0" err="1">
                <a:latin typeface="Verdana" panose="020B0604030504040204" pitchFamily="34" charset="0"/>
              </a:rPr>
              <a:t>kunde</a:t>
            </a:r>
            <a:r>
              <a:rPr lang="en-US" altLang="nl-NL" sz="3200" b="1" u="sng" dirty="0">
                <a:latin typeface="Verdana" panose="020B0604030504040204" pitchFamily="34" charset="0"/>
              </a:rPr>
              <a:t> </a:t>
            </a:r>
            <a:r>
              <a:rPr lang="en-US" altLang="nl-NL" sz="2400" b="1" u="sng" dirty="0">
                <a:latin typeface="Verdana" panose="020B0604030504040204" pitchFamily="34" charset="0"/>
              </a:rPr>
              <a:t>(min 20 </a:t>
            </a:r>
            <a:r>
              <a:rPr lang="en-US" altLang="nl-NL" sz="2400" b="1" u="sng" dirty="0" err="1">
                <a:latin typeface="Verdana" panose="020B0604030504040204" pitchFamily="34" charset="0"/>
              </a:rPr>
              <a:t>punten</a:t>
            </a:r>
            <a:r>
              <a:rPr lang="en-US" altLang="nl-NL" sz="2400" b="1" u="sng" dirty="0">
                <a:latin typeface="Verdana" panose="020B0604030504040204" pitchFamily="34" charset="0"/>
              </a:rPr>
              <a:t>)</a:t>
            </a:r>
            <a:endParaRPr lang="nl-NL" altLang="nl-NL" sz="3200" b="1" u="sng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35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Image result for teamwork">
            <a:extLst>
              <a:ext uri="{FF2B5EF4-FFF2-40B4-BE49-F238E27FC236}">
                <a16:creationId xmlns:a16="http://schemas.microsoft.com/office/drawing/2014/main" id="{F18F56FE-B0BF-44EE-9DFE-3765D547E6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21" r="25600"/>
          <a:stretch/>
        </p:blipFill>
        <p:spPr bwMode="auto">
          <a:xfrm>
            <a:off x="8381916" y="0"/>
            <a:ext cx="38100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5">
            <a:extLst>
              <a:ext uri="{FF2B5EF4-FFF2-40B4-BE49-F238E27FC236}">
                <a16:creationId xmlns:a16="http://schemas.microsoft.com/office/drawing/2014/main" id="{6EAD19C2-8DA8-4063-A0F5-4B09EE857F82}"/>
              </a:ext>
            </a:extLst>
          </p:cNvPr>
          <p:cNvSpPr/>
          <p:nvPr/>
        </p:nvSpPr>
        <p:spPr>
          <a:xfrm>
            <a:off x="8381917" y="0"/>
            <a:ext cx="3810083" cy="6858000"/>
          </a:xfrm>
          <a:prstGeom prst="rect">
            <a:avLst/>
          </a:prstGeom>
          <a:gradFill>
            <a:gsLst>
              <a:gs pos="0">
                <a:srgbClr val="0096E2"/>
              </a:gs>
              <a:gs pos="50000">
                <a:srgbClr val="0096E2">
                  <a:alpha val="69000"/>
                </a:srgbClr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2BF3F8-0647-4AE1-8D3D-B3657F59A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85" y="1355046"/>
            <a:ext cx="7784357" cy="4147907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Ondersteunen campagnes 				10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Deelname week van het promotioneel product 	10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Deelname in PPP-commissie/bestuur 		10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Deelname klankbordsessie/denktank 		10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Bijwonen ALV 					10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Deelname marktonderzoek/benchmarken 		10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Delen en actief gebruik van de door PPP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  <a:buNone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   gegenereerde content 				  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Verzorgen van lezingen/educatie vakgebied 		10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Member </a:t>
            </a:r>
            <a:r>
              <a:rPr lang="nl-NL" sz="1800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gets</a:t>
            </a: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member 				  5 punten</a:t>
            </a:r>
          </a:p>
        </p:txBody>
      </p:sp>
      <p:pic>
        <p:nvPicPr>
          <p:cNvPr id="5" name="Afbeelding 7">
            <a:extLst>
              <a:ext uri="{FF2B5EF4-FFF2-40B4-BE49-F238E27FC236}">
                <a16:creationId xmlns:a16="http://schemas.microsoft.com/office/drawing/2014/main" id="{C715DAA6-E149-4FAF-916B-0562C36E48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5311775"/>
            <a:ext cx="33258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2">
            <a:extLst>
              <a:ext uri="{FF2B5EF4-FFF2-40B4-BE49-F238E27FC236}">
                <a16:creationId xmlns:a16="http://schemas.microsoft.com/office/drawing/2014/main" id="{76166E6E-2751-4BC2-8EEE-8B0380D03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85" y="249310"/>
            <a:ext cx="82853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3200" b="1" u="sng" dirty="0" err="1">
                <a:latin typeface="Verdana" panose="020B0604030504040204" pitchFamily="34" charset="0"/>
              </a:rPr>
              <a:t>Inzet</a:t>
            </a:r>
            <a:r>
              <a:rPr lang="en-US" altLang="nl-NL" sz="3200" b="1" u="sng" dirty="0">
                <a:latin typeface="Verdana" panose="020B0604030504040204" pitchFamily="34" charset="0"/>
              </a:rPr>
              <a:t> voor de </a:t>
            </a:r>
            <a:r>
              <a:rPr lang="en-US" altLang="nl-NL" sz="3200" b="1" u="sng" dirty="0" err="1">
                <a:latin typeface="Verdana" panose="020B0604030504040204" pitchFamily="34" charset="0"/>
              </a:rPr>
              <a:t>branche</a:t>
            </a:r>
            <a:r>
              <a:rPr lang="en-US" altLang="nl-NL" sz="3200" b="1" u="sng" dirty="0">
                <a:latin typeface="Verdana" panose="020B0604030504040204" pitchFamily="34" charset="0"/>
              </a:rPr>
              <a:t> </a:t>
            </a:r>
            <a:r>
              <a:rPr lang="en-US" altLang="nl-NL" sz="2400" b="1" u="sng" dirty="0">
                <a:latin typeface="Verdana" panose="020B0604030504040204" pitchFamily="34" charset="0"/>
              </a:rPr>
              <a:t>(min 20 </a:t>
            </a:r>
            <a:r>
              <a:rPr lang="en-US" altLang="nl-NL" sz="2400" b="1" u="sng" dirty="0" err="1">
                <a:latin typeface="Verdana" panose="020B0604030504040204" pitchFamily="34" charset="0"/>
              </a:rPr>
              <a:t>punten</a:t>
            </a:r>
            <a:r>
              <a:rPr lang="en-US" altLang="nl-NL" sz="2400" b="1" u="sng" dirty="0">
                <a:latin typeface="Verdana" panose="020B0604030504040204" pitchFamily="34" charset="0"/>
              </a:rPr>
              <a:t>)</a:t>
            </a:r>
            <a:endParaRPr lang="nl-NL" altLang="nl-NL" sz="2400" b="1" u="sng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19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lated image">
            <a:extLst>
              <a:ext uri="{FF2B5EF4-FFF2-40B4-BE49-F238E27FC236}">
                <a16:creationId xmlns:a16="http://schemas.microsoft.com/office/drawing/2014/main" id="{A67902D1-40FC-452C-A81A-E3F22A42D6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42"/>
          <a:stretch/>
        </p:blipFill>
        <p:spPr bwMode="auto">
          <a:xfrm>
            <a:off x="8381918" y="1049458"/>
            <a:ext cx="3810082" cy="342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5">
            <a:extLst>
              <a:ext uri="{FF2B5EF4-FFF2-40B4-BE49-F238E27FC236}">
                <a16:creationId xmlns:a16="http://schemas.microsoft.com/office/drawing/2014/main" id="{FA1D639C-083A-4D6D-8A57-F8F12021ED6B}"/>
              </a:ext>
            </a:extLst>
          </p:cNvPr>
          <p:cNvSpPr/>
          <p:nvPr/>
        </p:nvSpPr>
        <p:spPr>
          <a:xfrm>
            <a:off x="8381917" y="0"/>
            <a:ext cx="3810083" cy="6858000"/>
          </a:xfrm>
          <a:prstGeom prst="rect">
            <a:avLst/>
          </a:prstGeom>
          <a:gradFill>
            <a:gsLst>
              <a:gs pos="0">
                <a:srgbClr val="0096E2"/>
              </a:gs>
              <a:gs pos="50000">
                <a:srgbClr val="0096E2">
                  <a:alpha val="69000"/>
                </a:srgbClr>
              </a:gs>
              <a:gs pos="100000">
                <a:schemeClr val="accent5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  <p:pic>
        <p:nvPicPr>
          <p:cNvPr id="5" name="Afbeelding 7">
            <a:extLst>
              <a:ext uri="{FF2B5EF4-FFF2-40B4-BE49-F238E27FC236}">
                <a16:creationId xmlns:a16="http://schemas.microsoft.com/office/drawing/2014/main" id="{81A97430-1E08-4223-8766-B93C7B644D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0" y="5311775"/>
            <a:ext cx="33258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2">
            <a:extLst>
              <a:ext uri="{FF2B5EF4-FFF2-40B4-BE49-F238E27FC236}">
                <a16:creationId xmlns:a16="http://schemas.microsoft.com/office/drawing/2014/main" id="{1DC3DEEA-9444-4BE6-A526-75E90AAF5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17" y="368759"/>
            <a:ext cx="78233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nl-NL" sz="3200" b="1" u="sng" dirty="0">
                <a:latin typeface="Verdana" panose="020B0604030504040204" pitchFamily="34" charset="0"/>
              </a:rPr>
              <a:t>Sustainability </a:t>
            </a:r>
            <a:r>
              <a:rPr lang="en-US" altLang="nl-NL" sz="2400" b="1" u="sng" dirty="0">
                <a:latin typeface="Verdana" panose="020B0604030504040204" pitchFamily="34" charset="0"/>
              </a:rPr>
              <a:t>(min 20 </a:t>
            </a:r>
            <a:r>
              <a:rPr lang="en-US" altLang="nl-NL" sz="2400" b="1" u="sng" dirty="0" err="1">
                <a:latin typeface="Verdana" panose="020B0604030504040204" pitchFamily="34" charset="0"/>
              </a:rPr>
              <a:t>punten</a:t>
            </a:r>
            <a:r>
              <a:rPr lang="en-US" altLang="nl-NL" sz="2400" b="1" u="sng" dirty="0">
                <a:latin typeface="Verdana" panose="020B0604030504040204" pitchFamily="34" charset="0"/>
              </a:rPr>
              <a:t>)</a:t>
            </a:r>
            <a:endParaRPr lang="nl-NL" altLang="nl-NL" sz="2400" b="1" u="sng" dirty="0">
              <a:latin typeface="Verdana" panose="020B0604030504040204" pitchFamily="34" charset="0"/>
            </a:endParaRP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4B6D371B-AAE0-4493-B406-501B1957F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004" y="1128383"/>
            <a:ext cx="8011485" cy="5360858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Uitleg over de inhoud van de Code of </a:t>
            </a:r>
            <a:r>
              <a:rPr lang="nl-NL" sz="1800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Conduct</a:t>
            </a: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. 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Orderdocumentatie bevat duidelijke verwijzing naar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  <a:buNone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   de Code of </a:t>
            </a:r>
            <a:r>
              <a:rPr lang="nl-NL" sz="1800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Conduct</a:t>
            </a: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. 			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De organisatie heeft een CSR team geïnstalleerd.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Deelname aan de awareness training. 	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E-test voor de CSR team leden.		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Klachtenprocedure aanwezig.		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Organisatie toont klachtenprocedure. 		2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De organisatie heeft een </a:t>
            </a:r>
            <a:r>
              <a:rPr lang="nl-NL" sz="1800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recall</a:t>
            </a: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procedure. 		5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Organisatie toont </a:t>
            </a:r>
            <a:r>
              <a:rPr lang="nl-NL" sz="1800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recall</a:t>
            </a: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procedure. 			2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CSR Zilver gecertificeerd. 				40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CSR Goud gecertificeerd. 				50 punten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Clr>
                <a:schemeClr val="accent1">
                  <a:lumMod val="75000"/>
                </a:schemeClr>
              </a:buClr>
              <a:buSzPct val="130000"/>
            </a:pP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Lidmaatschappen (</a:t>
            </a:r>
            <a:r>
              <a:rPr lang="nl-NL" sz="1800" dirty="0" err="1">
                <a:latin typeface="Verdana" panose="020B0604030504040204" pitchFamily="34" charset="0"/>
                <a:ea typeface="ＭＳ Ｐゴシック" panose="020B0600070205080204" pitchFamily="34" charset="-128"/>
              </a:rPr>
              <a:t>specs</a:t>
            </a:r>
            <a:r>
              <a:rPr lang="nl-NL" sz="18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 in document)	max. 	15 punten</a:t>
            </a: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nl-NL" sz="9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Voorwaarde is dat alle opleidingen worden georganiseerd in samenwerking met PPP en vakinhoudelijk zijn. Voor het verkrijgen van de punten zal er een bewijs van deelname of toegangsbewijs moeten worden </a:t>
            </a:r>
            <a:r>
              <a:rPr lang="nl-NL" sz="9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geupload</a:t>
            </a:r>
            <a:r>
              <a:rPr lang="nl-NL" sz="9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lnSpc>
                <a:spcPct val="170000"/>
              </a:lnSpc>
              <a:buNone/>
            </a:pPr>
            <a:endParaRPr lang="nl-NL" sz="9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nl-NL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nl-NL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8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C22BF6FE70EC4898F553B865CFA0E9" ma:contentTypeVersion="8" ma:contentTypeDescription="Een nieuw document maken." ma:contentTypeScope="" ma:versionID="27650fd847f2333a2943198da86e369c">
  <xsd:schema xmlns:xsd="http://www.w3.org/2001/XMLSchema" xmlns:xs="http://www.w3.org/2001/XMLSchema" xmlns:p="http://schemas.microsoft.com/office/2006/metadata/properties" xmlns:ns3="eae7d7c4-eae1-4610-a2b1-1d32968277d1" targetNamespace="http://schemas.microsoft.com/office/2006/metadata/properties" ma:root="true" ma:fieldsID="8d131459d295a5325d8b15a4c4b82b29" ns3:_="">
    <xsd:import namespace="eae7d7c4-eae1-4610-a2b1-1d32968277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e7d7c4-eae1-4610-a2b1-1d3296827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06B8A6-1142-4F3C-999F-B781B0AD69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AAAA8E-2E94-4756-9A3B-DC264E1F3C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E1D7396-8CDF-44E9-B510-D3AB7C68FD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e7d7c4-eae1-4610-a2b1-1d3296827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3451</TotalTime>
  <Words>554</Words>
  <Application>Microsoft Office PowerPoint</Application>
  <PresentationFormat>Breedbeeld</PresentationFormat>
  <Paragraphs>8004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Platform Promotional Products</dc:title>
  <dc:creator>Marijke van Hoorne</dc:creator>
  <cp:lastModifiedBy>Peter Zwetsloot Communicatie | PZC</cp:lastModifiedBy>
  <cp:revision>33</cp:revision>
  <dcterms:created xsi:type="dcterms:W3CDTF">2019-01-04T08:39:30Z</dcterms:created>
  <dcterms:modified xsi:type="dcterms:W3CDTF">2019-09-24T10:15:48Z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0x0101001CC22BF6FE70EC4898F553B865CFA0E9</vt:lpwstr>
  </property>
</Properties>
</file>